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62" r:id="rId3"/>
    <p:sldId id="264" r:id="rId4"/>
    <p:sldId id="257" r:id="rId5"/>
    <p:sldId id="263" r:id="rId6"/>
    <p:sldId id="259" r:id="rId7"/>
    <p:sldId id="266" r:id="rId8"/>
    <p:sldId id="260" r:id="rId9"/>
    <p:sldId id="261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stavnik" initials="N" lastIdx="1" clrIdx="0">
    <p:extLst>
      <p:ext uri="{19B8F6BF-5375-455C-9EA6-DF929625EA0E}">
        <p15:presenceInfo xmlns:p15="http://schemas.microsoft.com/office/powerpoint/2012/main" userId="Nastav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6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74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5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577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1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1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3181F-76DA-4CD8-9BC1-87DEE111F4D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0DE0A7-2E09-48C5-B871-88A7C033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4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C8506-F3EA-4FAB-88AA-EE451858F9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Integracija umjetne inteligencije u nastavi s kritičkim razmišljanjem</a:t>
            </a: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0BA4E6-41C8-4052-9C9D-458B9AE02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/>
              <a:t>Erasmus</a:t>
            </a:r>
            <a:r>
              <a:rPr lang="hr-HR" dirty="0"/>
              <a:t> tečaj; Prag, 10.-15.2.2025.</a:t>
            </a:r>
          </a:p>
          <a:p>
            <a:r>
              <a:rPr lang="hr-HR" dirty="0"/>
              <a:t>Petra </a:t>
            </a:r>
            <a:r>
              <a:rPr lang="hr-HR" dirty="0" err="1"/>
              <a:t>Vraneković</a:t>
            </a:r>
            <a:r>
              <a:rPr lang="hr-HR" dirty="0"/>
              <a:t> i Petra Babić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9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1DA80A-CA50-4301-A6D9-0054EC12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120"/>
            <a:ext cx="10515600" cy="1325563"/>
          </a:xfrm>
        </p:spPr>
        <p:txBody>
          <a:bodyPr>
            <a:normAutofit/>
          </a:bodyPr>
          <a:lstStyle/>
          <a:p>
            <a:r>
              <a:rPr lang="hr-HR" dirty="0"/>
              <a:t>Hvala na pažnji!</a:t>
            </a:r>
            <a:br>
              <a:rPr lang="hr-HR" dirty="0"/>
            </a:b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E76A1D-9886-4843-B073-EDF5C2E00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Petra </a:t>
            </a:r>
            <a:r>
              <a:rPr lang="hr-HR" dirty="0" err="1"/>
              <a:t>Vraneković</a:t>
            </a:r>
            <a:r>
              <a:rPr lang="hr-HR" dirty="0"/>
              <a:t> i Petra Babić</a:t>
            </a:r>
          </a:p>
          <a:p>
            <a:endParaRPr lang="en-US" dirty="0"/>
          </a:p>
        </p:txBody>
      </p:sp>
      <p:pic>
        <p:nvPicPr>
          <p:cNvPr id="4" name="video-b49cd82c7309e46ac708c26973f0416a-V">
            <a:hlinkClick r:id="" action="ppaction://media"/>
            <a:extLst>
              <a:ext uri="{FF2B5EF4-FFF2-40B4-BE49-F238E27FC236}">
                <a16:creationId xmlns:a16="http://schemas.microsoft.com/office/drawing/2014/main" id="{F4F3E2D6-A528-4BD0-B9AE-1736652B4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54" y="2683933"/>
            <a:ext cx="5764860" cy="3242734"/>
          </a:xfrm>
          <a:prstGeom prst="rect">
            <a:avLst/>
          </a:prstGeom>
        </p:spPr>
      </p:pic>
      <p:pic>
        <p:nvPicPr>
          <p:cNvPr id="5" name="video-e144f6c4fec62984486dbefa1e2f4be0-V">
            <a:hlinkClick r:id="" action="ppaction://media"/>
            <a:extLst>
              <a:ext uri="{FF2B5EF4-FFF2-40B4-BE49-F238E27FC236}">
                <a16:creationId xmlns:a16="http://schemas.microsoft.com/office/drawing/2014/main" id="{F1CE4EA1-A3CD-46E3-AB52-80589B8B07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7806" y="2683933"/>
            <a:ext cx="5764860" cy="324273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AAD1539-4402-4990-9C68-B8902B3C69DF}"/>
              </a:ext>
            </a:extLst>
          </p:cNvPr>
          <p:cNvSpPr txBox="1"/>
          <p:nvPr/>
        </p:nvSpPr>
        <p:spPr>
          <a:xfrm>
            <a:off x="9274002" y="6195374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ožujak, 2025., Rijeka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7A86C6-A35D-435C-A90A-F9E0B1ED7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 fontScale="90000"/>
          </a:bodyPr>
          <a:lstStyle/>
          <a:p>
            <a:r>
              <a:rPr lang="hr-HR" sz="2800"/>
              <a:t>Integracija umjetne inteligencije u nastavi s kritičkim razmišljanjem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510423-262A-428C-B977-B9A768890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hr-HR" dirty="0" err="1"/>
              <a:t>Europass</a:t>
            </a:r>
            <a:r>
              <a:rPr lang="hr-HR" dirty="0"/>
              <a:t> </a:t>
            </a:r>
            <a:r>
              <a:rPr lang="hr-HR" dirty="0" err="1"/>
              <a:t>Teacher</a:t>
            </a:r>
            <a:r>
              <a:rPr lang="hr-HR" dirty="0"/>
              <a:t> </a:t>
            </a:r>
            <a:r>
              <a:rPr lang="hr-HR" dirty="0" err="1"/>
              <a:t>Academy</a:t>
            </a:r>
            <a:r>
              <a:rPr lang="hr-HR" dirty="0"/>
              <a:t> </a:t>
            </a:r>
          </a:p>
          <a:p>
            <a:r>
              <a:rPr lang="hr-HR" dirty="0"/>
              <a:t>viceversa.cz</a:t>
            </a:r>
          </a:p>
          <a:p>
            <a:r>
              <a:rPr lang="hr-HR" dirty="0"/>
              <a:t>Prag, 10.-15.2.2025</a:t>
            </a:r>
          </a:p>
          <a:p>
            <a:r>
              <a:rPr lang="hr-HR" dirty="0" err="1"/>
              <a:t>Dělnická</a:t>
            </a:r>
            <a:r>
              <a:rPr lang="hr-HR" dirty="0"/>
              <a:t> 213/12, 17000 Praha 7-Holešovice, </a:t>
            </a:r>
            <a:r>
              <a:rPr lang="hr-HR" dirty="0" err="1"/>
              <a:t>Czechia</a:t>
            </a:r>
            <a:endParaRPr lang="hr-HR" dirty="0"/>
          </a:p>
          <a:p>
            <a:r>
              <a:rPr lang="hr-HR" dirty="0" err="1"/>
              <a:t>Colorfactory</a:t>
            </a:r>
            <a:r>
              <a:rPr lang="hr-HR" dirty="0"/>
              <a:t> Hotel </a:t>
            </a:r>
          </a:p>
          <a:p>
            <a:endParaRPr lang="hr-HR" dirty="0"/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401815D1-D635-4201-BDBF-21EE29C8D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0" r="14090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13395804-C05E-4B5D-86D2-D137B94EF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872B0E-652D-4D1D-BFA7-156E3A86F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r="436" b="4"/>
          <a:stretch/>
        </p:blipFill>
        <p:spPr>
          <a:xfrm>
            <a:off x="9933461" y="1944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24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A60542-3785-4844-BC15-0B0AEDFE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 fontScale="90000"/>
          </a:bodyPr>
          <a:lstStyle/>
          <a:p>
            <a:r>
              <a:rPr lang="hr-HR" sz="2800"/>
              <a:t>Integracija umjetne inteligencije u nastavi s kritičkim razmišljanjem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EBA73B-3A2B-48CE-BEE9-ECF844DC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hr-HR" dirty="0"/>
              <a:t>17 polaznika iz Italije, Latvije, Portugala, Španjolske, Južnoafričke Republike</a:t>
            </a:r>
          </a:p>
          <a:p>
            <a:r>
              <a:rPr lang="hr-HR" dirty="0"/>
              <a:t>3 predavača (AI, kritičko mišljenje)</a:t>
            </a:r>
          </a:p>
          <a:p>
            <a:r>
              <a:rPr lang="hr-HR" b="1" dirty="0" err="1"/>
              <a:t>Carmine</a:t>
            </a:r>
            <a:r>
              <a:rPr lang="hr-HR" b="1" dirty="0"/>
              <a:t> Rodi, </a:t>
            </a:r>
            <a:r>
              <a:rPr lang="en-US" b="1" dirty="0"/>
              <a:t>Anna </a:t>
            </a:r>
            <a:r>
              <a:rPr lang="en-US" b="1" dirty="0" err="1"/>
              <a:t>Mayfat</a:t>
            </a:r>
            <a:r>
              <a:rPr lang="hr-HR" b="1" dirty="0"/>
              <a:t>, </a:t>
            </a:r>
            <a:r>
              <a:rPr lang="hr-HR" b="1" dirty="0" err="1"/>
              <a:t>Debbie</a:t>
            </a:r>
            <a:r>
              <a:rPr lang="hr-HR" b="1" dirty="0"/>
              <a:t> </a:t>
            </a:r>
            <a:r>
              <a:rPr lang="en-US" b="1" dirty="0"/>
              <a:t>Liebenberg</a:t>
            </a:r>
            <a:endParaRPr lang="hr-HR" b="1" dirty="0"/>
          </a:p>
          <a:p>
            <a:r>
              <a:rPr lang="hr-HR" dirty="0"/>
              <a:t>Predavanja i radionice od 9 do 14h</a:t>
            </a:r>
          </a:p>
          <a:p>
            <a:r>
              <a:rPr lang="hr-HR" dirty="0"/>
              <a:t>Popodnevne kulturne aktivnosti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E77E2D5-2002-4F87-AC7E-7766C117A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r="22879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523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4DC1CB-03A6-4012-9299-69ACBEC5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 fontScale="90000"/>
          </a:bodyPr>
          <a:lstStyle/>
          <a:p>
            <a:r>
              <a:rPr lang="hr-HR" sz="2800"/>
              <a:t>Integracija umjetne inteligencije u nastavi s kritičkim razmišljanjem</a:t>
            </a:r>
            <a:endParaRPr lang="en-US" sz="28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9A04A2-FA57-4E31-A3CA-725168B9C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en-US"/>
              <a:t>alat</a:t>
            </a:r>
            <a:r>
              <a:rPr lang="hr-HR"/>
              <a:t>i</a:t>
            </a:r>
            <a:r>
              <a:rPr lang="en-US"/>
              <a:t> i znanje za</a:t>
            </a:r>
            <a:r>
              <a:rPr lang="hr-HR"/>
              <a:t> </a:t>
            </a:r>
            <a:r>
              <a:rPr lang="en-US"/>
              <a:t>iskorištavanje potencijala AI-a u nastavi</a:t>
            </a:r>
            <a:endParaRPr lang="hr-HR"/>
          </a:p>
          <a:p>
            <a:r>
              <a:rPr lang="en-US"/>
              <a:t>tehničk</a:t>
            </a:r>
            <a:r>
              <a:rPr lang="hr-HR"/>
              <a:t>i</a:t>
            </a:r>
            <a:r>
              <a:rPr lang="en-US"/>
              <a:t> aspekt</a:t>
            </a:r>
            <a:r>
              <a:rPr lang="hr-HR"/>
              <a:t>i</a:t>
            </a:r>
            <a:r>
              <a:rPr lang="en-US"/>
              <a:t> primjene AI-a u nastavi</a:t>
            </a:r>
            <a:endParaRPr lang="hr-HR"/>
          </a:p>
          <a:p>
            <a:r>
              <a:rPr lang="en-US"/>
              <a:t>razvoj kritičkog mišljenja kod učenika</a:t>
            </a:r>
            <a:endParaRPr lang="hr-HR"/>
          </a:p>
          <a:p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CC42526-B394-4CE9-A415-970175234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r="-2" b="11197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B2B397-60FA-4CE1-BC0D-17249E97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7433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6390196-C1D2-4F81-9F6C-CB08AA3F8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r="20216" b="1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27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007773-2E83-4F7A-A6A9-85580BF1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hr-HR" sz="2600"/>
              <a:t>Integracija umjetne inteligencije u nastavi s kritičkim razmišljanjem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CEA7D4-12DC-4810-941C-6F7D3D67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 lnSpcReduction="10000"/>
          </a:bodyPr>
          <a:lstStyle/>
          <a:p>
            <a:r>
              <a:rPr lang="hr-HR" sz="1800" dirty="0"/>
              <a:t>AI kao </a:t>
            </a:r>
            <a:r>
              <a:rPr lang="en-US" sz="1800" dirty="0" err="1"/>
              <a:t>alat</a:t>
            </a:r>
            <a:r>
              <a:rPr lang="en-US" sz="1800" dirty="0"/>
              <a:t> za </a:t>
            </a:r>
            <a:r>
              <a:rPr lang="en-US" sz="1800" dirty="0" err="1"/>
              <a:t>kritičko</a:t>
            </a:r>
            <a:r>
              <a:rPr lang="hr-HR" sz="1800" dirty="0"/>
              <a:t> </a:t>
            </a:r>
            <a:r>
              <a:rPr lang="en-US" sz="1800" dirty="0" err="1"/>
              <a:t>razmišljanje</a:t>
            </a:r>
            <a:r>
              <a:rPr lang="en-US" sz="1800" dirty="0"/>
              <a:t>, </a:t>
            </a:r>
            <a:r>
              <a:rPr lang="en-US" sz="1800" dirty="0" err="1"/>
              <a:t>postavljanje</a:t>
            </a:r>
            <a:r>
              <a:rPr lang="en-US" sz="1800" dirty="0"/>
              <a:t> </a:t>
            </a:r>
            <a:r>
              <a:rPr lang="en-US" sz="1800" dirty="0" err="1"/>
              <a:t>pitanja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procjenu</a:t>
            </a:r>
            <a:r>
              <a:rPr lang="en-US" sz="1800" dirty="0"/>
              <a:t> </a:t>
            </a:r>
            <a:r>
              <a:rPr lang="en-US" sz="1800" dirty="0" err="1"/>
              <a:t>pouzdanosti</a:t>
            </a:r>
            <a:r>
              <a:rPr lang="en-US" sz="1800" dirty="0"/>
              <a:t> </a:t>
            </a:r>
            <a:r>
              <a:rPr lang="en-US" sz="1800" dirty="0" err="1"/>
              <a:t>izvora</a:t>
            </a:r>
            <a:endParaRPr lang="hr-HR" sz="1800" dirty="0"/>
          </a:p>
          <a:p>
            <a:r>
              <a:rPr lang="hr-HR" sz="1800" dirty="0"/>
              <a:t>AI kao </a:t>
            </a:r>
            <a:r>
              <a:rPr lang="en-US" sz="1800" dirty="0"/>
              <a:t>potica</a:t>
            </a:r>
            <a:r>
              <a:rPr lang="hr-HR" sz="1800" dirty="0"/>
              <a:t>j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samostalno</a:t>
            </a:r>
            <a:r>
              <a:rPr lang="en-US" sz="1800" dirty="0"/>
              <a:t> </a:t>
            </a:r>
            <a:r>
              <a:rPr lang="en-US" sz="1800" dirty="0" err="1"/>
              <a:t>razmišljanje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dublje</a:t>
            </a:r>
            <a:r>
              <a:rPr lang="en-US" sz="1800" dirty="0"/>
              <a:t> </a:t>
            </a:r>
            <a:r>
              <a:rPr lang="en-US" sz="1800" dirty="0" err="1"/>
              <a:t>angažiranje</a:t>
            </a:r>
            <a:r>
              <a:rPr lang="en-US" sz="1800" dirty="0"/>
              <a:t> u</a:t>
            </a:r>
            <a:r>
              <a:rPr lang="hr-HR" sz="1800" dirty="0"/>
              <a:t> </a:t>
            </a:r>
            <a:r>
              <a:rPr lang="en-US" sz="1800" dirty="0" err="1"/>
              <a:t>raspravama</a:t>
            </a:r>
            <a:r>
              <a:rPr lang="hr-HR" sz="1800" dirty="0"/>
              <a:t> - k</a:t>
            </a:r>
            <a:r>
              <a:rPr lang="en-US" sz="1800" dirty="0" err="1"/>
              <a:t>orištenjem</a:t>
            </a:r>
            <a:r>
              <a:rPr lang="en-US" sz="1800" dirty="0"/>
              <a:t> </a:t>
            </a:r>
            <a:r>
              <a:rPr lang="en-US" sz="1800" dirty="0" err="1"/>
              <a:t>simulacija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analiz</a:t>
            </a:r>
            <a:r>
              <a:rPr lang="hr-HR" sz="1800" dirty="0"/>
              <a:t>e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r>
              <a:rPr lang="hr-HR" sz="1800" dirty="0"/>
              <a:t> </a:t>
            </a:r>
            <a:r>
              <a:rPr lang="en-US" sz="1800" dirty="0" err="1"/>
              <a:t>istraž</a:t>
            </a:r>
            <a:r>
              <a:rPr lang="hr-HR" sz="1800" dirty="0" err="1"/>
              <a:t>ujemo</a:t>
            </a:r>
            <a:r>
              <a:rPr lang="en-US" sz="1800" dirty="0"/>
              <a:t> </a:t>
            </a:r>
            <a:r>
              <a:rPr lang="en-US" sz="1800" dirty="0" err="1"/>
              <a:t>stvarne</a:t>
            </a:r>
            <a:r>
              <a:rPr lang="en-US" sz="1800" dirty="0"/>
              <a:t> </a:t>
            </a:r>
            <a:r>
              <a:rPr lang="en-US" sz="1800" dirty="0" err="1"/>
              <a:t>probleme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hr-HR" sz="1800" dirty="0"/>
              <a:t> </a:t>
            </a:r>
            <a:r>
              <a:rPr lang="en-US" sz="1800" dirty="0" err="1"/>
              <a:t>primjenj</a:t>
            </a:r>
            <a:r>
              <a:rPr lang="hr-HR" sz="1800" dirty="0" err="1"/>
              <a:t>ujemo</a:t>
            </a:r>
            <a:r>
              <a:rPr lang="en-US" sz="1800" dirty="0"/>
              <a:t> </a:t>
            </a:r>
            <a:r>
              <a:rPr lang="en-US" sz="1800" dirty="0" err="1"/>
              <a:t>kritičko</a:t>
            </a:r>
            <a:r>
              <a:rPr lang="en-US" sz="1800" dirty="0"/>
              <a:t> </a:t>
            </a:r>
            <a:r>
              <a:rPr lang="en-US" sz="1800" dirty="0" err="1"/>
              <a:t>mišljenje</a:t>
            </a:r>
            <a:r>
              <a:rPr lang="en-US" sz="1800" dirty="0"/>
              <a:t> </a:t>
            </a:r>
            <a:r>
              <a:rPr lang="en-US" sz="1800" dirty="0" err="1"/>
              <a:t>kako</a:t>
            </a:r>
            <a:r>
              <a:rPr lang="en-US" sz="1800" dirty="0"/>
              <a:t> bi </a:t>
            </a:r>
            <a:r>
              <a:rPr lang="en-US" sz="1800" dirty="0" err="1"/>
              <a:t>ih</a:t>
            </a:r>
            <a:r>
              <a:rPr lang="en-US" sz="1800" dirty="0"/>
              <a:t> </a:t>
            </a:r>
            <a:r>
              <a:rPr lang="en-US" sz="1800" dirty="0" err="1"/>
              <a:t>riješili</a:t>
            </a:r>
            <a:r>
              <a:rPr lang="en-US" sz="1800" dirty="0"/>
              <a:t>.</a:t>
            </a:r>
            <a:endParaRPr lang="hr-HR" sz="1800" dirty="0"/>
          </a:p>
          <a:p>
            <a:r>
              <a:rPr lang="hr-HR" sz="1800" dirty="0"/>
              <a:t>Kroz </a:t>
            </a:r>
            <a:r>
              <a:rPr lang="en-US" sz="1800" dirty="0" err="1"/>
              <a:t>grupne</a:t>
            </a:r>
            <a:r>
              <a:rPr lang="en-US" sz="1800" dirty="0"/>
              <a:t> </a:t>
            </a:r>
            <a:r>
              <a:rPr lang="en-US" sz="1800" dirty="0" err="1"/>
              <a:t>diskusije</a:t>
            </a:r>
            <a:r>
              <a:rPr lang="en-US" sz="1800" dirty="0"/>
              <a:t>, </a:t>
            </a:r>
            <a:r>
              <a:rPr lang="en-US" sz="1800" dirty="0" err="1"/>
              <a:t>praktične</a:t>
            </a:r>
            <a:r>
              <a:rPr lang="en-US" sz="1800" dirty="0"/>
              <a:t> </a:t>
            </a:r>
            <a:r>
              <a:rPr lang="en-US" sz="1800" dirty="0" err="1"/>
              <a:t>aktivnosti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suradničke</a:t>
            </a:r>
            <a:r>
              <a:rPr lang="en-US" sz="1800" dirty="0"/>
              <a:t> </a:t>
            </a:r>
            <a:r>
              <a:rPr lang="en-US" sz="1800" dirty="0" err="1"/>
              <a:t>projekte</a:t>
            </a:r>
            <a:r>
              <a:rPr lang="hr-HR" sz="1800" dirty="0"/>
              <a:t> </a:t>
            </a:r>
            <a:r>
              <a:rPr lang="en-US" sz="1800" dirty="0" err="1"/>
              <a:t>nastavnici</a:t>
            </a:r>
            <a:r>
              <a:rPr lang="en-US" sz="1800" dirty="0"/>
              <a:t> </a:t>
            </a:r>
            <a:r>
              <a:rPr lang="en-US" sz="1800" dirty="0" err="1"/>
              <a:t>stječu</a:t>
            </a:r>
            <a:r>
              <a:rPr lang="en-US" sz="1800" dirty="0"/>
              <a:t> </a:t>
            </a:r>
            <a:r>
              <a:rPr lang="en-US" sz="1800" dirty="0" err="1"/>
              <a:t>vještine</a:t>
            </a:r>
            <a:r>
              <a:rPr lang="en-US" sz="1800" dirty="0"/>
              <a:t> za </a:t>
            </a:r>
            <a:r>
              <a:rPr lang="en-US" sz="1800" dirty="0" err="1"/>
              <a:t>integraciju</a:t>
            </a:r>
            <a:r>
              <a:rPr lang="en-US" sz="1800" dirty="0"/>
              <a:t> AI-a</a:t>
            </a:r>
          </a:p>
          <a:p>
            <a:endParaRPr lang="hr-HR" sz="1800" dirty="0"/>
          </a:p>
          <a:p>
            <a:endParaRPr lang="hr-HR" sz="1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DB56D8B-F486-4F35-AF64-C4C754E0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 r="-2" b="13438"/>
          <a:stretch/>
        </p:blipFill>
        <p:spPr>
          <a:xfrm>
            <a:off x="6617368" y="706975"/>
            <a:ext cx="5135719" cy="23644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D98686D-5687-4CE5-A4E9-CF6DED1C9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53"/>
          <a:stretch/>
        </p:blipFill>
        <p:spPr>
          <a:xfrm>
            <a:off x="6617368" y="3618369"/>
            <a:ext cx="5135719" cy="23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9FC12E-4566-48FA-9997-ED328053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22351" cy="1402470"/>
          </a:xfrm>
        </p:spPr>
        <p:txBody>
          <a:bodyPr anchor="t">
            <a:normAutofit/>
          </a:bodyPr>
          <a:lstStyle/>
          <a:p>
            <a:r>
              <a:rPr lang="hr-HR" sz="3200"/>
              <a:t>City Scavenger Hunt</a:t>
            </a:r>
            <a:endParaRPr lang="en-US" sz="3200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7749AE73-ADCA-6448-0CD1-DD16376A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22351" cy="3591207"/>
          </a:xfrm>
        </p:spPr>
        <p:txBody>
          <a:bodyPr>
            <a:normAutofit/>
          </a:bodyPr>
          <a:lstStyle/>
          <a:p>
            <a:r>
              <a:rPr lang="hr-HR" sz="2000" dirty="0" err="1"/>
              <a:t>Vyšehrad</a:t>
            </a:r>
            <a:endParaRPr lang="hr-HR" sz="2000" dirty="0"/>
          </a:p>
          <a:p>
            <a:r>
              <a:rPr lang="hr-HR" sz="2000" dirty="0"/>
              <a:t>Grob Karla </a:t>
            </a:r>
            <a:r>
              <a:rPr lang="hr-HR" sz="2000" dirty="0" err="1"/>
              <a:t>Čapka</a:t>
            </a:r>
            <a:r>
              <a:rPr lang="hr-HR" sz="2000" dirty="0"/>
              <a:t> i </a:t>
            </a:r>
            <a:r>
              <a:rPr lang="hr-HR" sz="2000" dirty="0" err="1"/>
              <a:t>Bedricha</a:t>
            </a:r>
            <a:r>
              <a:rPr lang="hr-HR" sz="2000" dirty="0"/>
              <a:t> Smetane</a:t>
            </a:r>
            <a:endParaRPr lang="en-US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73F7EC5-E2B9-4254-B17C-5CC9538B7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3" b="-3"/>
          <a:stretch/>
        </p:blipFill>
        <p:spPr>
          <a:xfrm rot="5400000">
            <a:off x="5517326" y="597742"/>
            <a:ext cx="4194792" cy="299930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6692632-4938-41E4-BF05-1079DEB3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r="6133" b="4"/>
          <a:stretch/>
        </p:blipFill>
        <p:spPr>
          <a:xfrm>
            <a:off x="9169799" y="-1"/>
            <a:ext cx="3022201" cy="25387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84846CD-66FE-4D59-83F9-00FBB3067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9" b="-3"/>
          <a:stretch/>
        </p:blipFill>
        <p:spPr>
          <a:xfrm rot="5400000">
            <a:off x="6311564" y="4055187"/>
            <a:ext cx="2606317" cy="2999308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7202F90-97AE-4481-B2BB-F979F8C1A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7" b="-1"/>
          <a:stretch/>
        </p:blipFill>
        <p:spPr>
          <a:xfrm rot="5400000">
            <a:off x="8549590" y="3215592"/>
            <a:ext cx="4262615" cy="30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A1C767-60C9-4061-951A-3953C0C3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Prag</a:t>
            </a:r>
            <a:endParaRPr lang="en-US" dirty="0"/>
          </a:p>
        </p:txBody>
      </p:sp>
      <p:pic>
        <p:nvPicPr>
          <p:cNvPr id="21" name="Rezervirano mjesto sadržaja 20">
            <a:extLst>
              <a:ext uri="{FF2B5EF4-FFF2-40B4-BE49-F238E27FC236}">
                <a16:creationId xmlns:a16="http://schemas.microsoft.com/office/drawing/2014/main" id="{7652C71D-60FA-46CF-9ACF-20E7AA3BA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0" y="2160588"/>
            <a:ext cx="8401378" cy="388143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15B69A9-1959-4622-AF4F-4CA033CD9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27" y="1551971"/>
            <a:ext cx="2387800" cy="318373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5F604A6-8CF7-4169-9488-59A0433420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8"/>
          <a:stretch/>
        </p:blipFill>
        <p:spPr>
          <a:xfrm rot="5400000">
            <a:off x="-648523" y="2109664"/>
            <a:ext cx="3304388" cy="200734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0339351-DEE8-43B8-A29D-C3241270F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66" y="4839605"/>
            <a:ext cx="4025149" cy="185961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3014668-3F6A-46BC-AFD9-8481EBDBD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64" y="3398483"/>
            <a:ext cx="2998150" cy="138514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1924F78-2C65-4007-83AB-0A144D0C6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04" y="1482887"/>
            <a:ext cx="4025150" cy="185961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B0974FE-7BE3-4D89-A4AD-04E5F6744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38" y="1489867"/>
            <a:ext cx="2480957" cy="3307942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2BA97293-0E45-42CD-8F35-9B58F29A2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094" t="11343" r="4094" b="47810"/>
          <a:stretch/>
        </p:blipFill>
        <p:spPr>
          <a:xfrm>
            <a:off x="40419" y="4918992"/>
            <a:ext cx="1926503" cy="17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ebo, oblak, osoba, vanjski&#10;&#10;Opis je automatski generiran">
            <a:extLst>
              <a:ext uri="{FF2B5EF4-FFF2-40B4-BE49-F238E27FC236}">
                <a16:creationId xmlns:a16="http://schemas.microsoft.com/office/drawing/2014/main" id="{D0374239-8CEC-4E41-81EF-8E93BFE15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20485" b="2"/>
          <a:stretch/>
        </p:blipFill>
        <p:spPr>
          <a:xfrm rot="5400000">
            <a:off x="2728747" y="3010707"/>
            <a:ext cx="3731891" cy="2827865"/>
          </a:xfrm>
          <a:prstGeom prst="rect">
            <a:avLst/>
          </a:prstGeom>
        </p:spPr>
      </p:pic>
      <p:pic>
        <p:nvPicPr>
          <p:cNvPr id="7" name="Slika 6" descr="Slika na kojoj se prikazuje osoba, Ljudsko lice, vanjski, odijevanje&#10;&#10;Opis je automatski generiran">
            <a:extLst>
              <a:ext uri="{FF2B5EF4-FFF2-40B4-BE49-F238E27FC236}">
                <a16:creationId xmlns:a16="http://schemas.microsoft.com/office/drawing/2014/main" id="{A423AEC1-1384-49D8-82EB-5D2FDE6E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4463" b="3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11" name="Slika 10" descr="Slika na kojoj se prikazuje vanjski, nebo, oblak, voda&#10;&#10;Opis je automatski generiran">
            <a:extLst>
              <a:ext uri="{FF2B5EF4-FFF2-40B4-BE49-F238E27FC236}">
                <a16:creationId xmlns:a16="http://schemas.microsoft.com/office/drawing/2014/main" id="{08F2B34A-0576-4B54-9EEE-0F8E96928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18521" b="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9" name="Slika 8" descr="Slika na kojoj se prikazuje vanjski, oblak, nebo, zgrada&#10;&#10;Opis je automatski generiran">
            <a:extLst>
              <a:ext uri="{FF2B5EF4-FFF2-40B4-BE49-F238E27FC236}">
                <a16:creationId xmlns:a16="http://schemas.microsoft.com/office/drawing/2014/main" id="{5CD592BB-5DEC-444D-8603-116D2F76E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r="14868" b="3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502B950C-7619-497A-AEF2-B02C09CB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Vožnja brodom po </a:t>
            </a:r>
            <a:r>
              <a:rPr lang="hr-HR" dirty="0" err="1"/>
              <a:t>Vltavi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0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CEAD79-5E53-4528-B5C3-7E7D24A5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hr-HR" sz="4000" dirty="0" err="1"/>
              <a:t>Stand</a:t>
            </a:r>
            <a:r>
              <a:rPr lang="hr-HR" sz="4000" dirty="0"/>
              <a:t> </a:t>
            </a:r>
            <a:r>
              <a:rPr lang="hr-HR" sz="4000" dirty="0" err="1"/>
              <a:t>up</a:t>
            </a:r>
            <a:r>
              <a:rPr lang="hr-HR" sz="4000" dirty="0"/>
              <a:t> show</a:t>
            </a:r>
            <a:endParaRPr lang="en-US" sz="4000" dirty="0"/>
          </a:p>
        </p:txBody>
      </p:sp>
      <p:pic>
        <p:nvPicPr>
          <p:cNvPr id="7" name="Slika 6" descr="Slika na kojoj se prikazuje odijevanje, u dvorani, osoba, zid&#10;&#10;Opis je automatski generiran">
            <a:extLst>
              <a:ext uri="{FF2B5EF4-FFF2-40B4-BE49-F238E27FC236}">
                <a16:creationId xmlns:a16="http://schemas.microsoft.com/office/drawing/2014/main" id="{9E829B4D-01DF-45FD-A48D-262D9AAD1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3" r="-3" b="13707"/>
          <a:stretch/>
        </p:blipFill>
        <p:spPr>
          <a:xfrm>
            <a:off x="838199" y="2392326"/>
            <a:ext cx="4164414" cy="3917209"/>
          </a:xfrm>
          <a:prstGeom prst="rect">
            <a:avLst/>
          </a:prstGeom>
        </p:spPr>
      </p:pic>
      <p:pic>
        <p:nvPicPr>
          <p:cNvPr id="5" name="Rezervirano mjesto sadržaja 4" descr="Slika na kojoj se prikazuje odijevanje, osoba, u dvorani, čovjek&#10;&#10;Opis je automatski generiran">
            <a:extLst>
              <a:ext uri="{FF2B5EF4-FFF2-40B4-BE49-F238E27FC236}">
                <a16:creationId xmlns:a16="http://schemas.microsoft.com/office/drawing/2014/main" id="{0A6747A3-63F1-4CBE-A2B9-AF3A12AF7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1" r="2" b="28839"/>
          <a:stretch/>
        </p:blipFill>
        <p:spPr>
          <a:xfrm>
            <a:off x="5188940" y="2392326"/>
            <a:ext cx="6298971" cy="391720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302E18E-0672-46AC-ABC6-4CE39D744DD1}"/>
              </a:ext>
            </a:extLst>
          </p:cNvPr>
          <p:cNvSpPr txBox="1"/>
          <p:nvPr/>
        </p:nvSpPr>
        <p:spPr>
          <a:xfrm>
            <a:off x="5308600" y="6294991"/>
            <a:ext cx="2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Carmine</a:t>
            </a:r>
            <a:r>
              <a:rPr lang="hr-HR" dirty="0"/>
              <a:t> Rodi, Italija</a:t>
            </a:r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467A6AF-3457-472C-9383-B429F0B334F9}"/>
              </a:ext>
            </a:extLst>
          </p:cNvPr>
          <p:cNvSpPr txBox="1"/>
          <p:nvPr/>
        </p:nvSpPr>
        <p:spPr>
          <a:xfrm>
            <a:off x="779162" y="6309535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Debbie</a:t>
            </a:r>
            <a:r>
              <a:rPr lang="hr-HR" dirty="0"/>
              <a:t> </a:t>
            </a:r>
            <a:r>
              <a:rPr lang="en-US" dirty="0"/>
              <a:t>Liebenberg</a:t>
            </a:r>
            <a:r>
              <a:rPr lang="hr-HR" dirty="0"/>
              <a:t>, JAR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9590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36233</TotalTime>
  <Words>239</Words>
  <Application>Microsoft Office PowerPoint</Application>
  <PresentationFormat>Široki zaslon</PresentationFormat>
  <Paragraphs>34</Paragraphs>
  <Slides>10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Faseta</vt:lpstr>
      <vt:lpstr>Integracija umjetne inteligencije u nastavi s kritičkim razmišljanjem</vt:lpstr>
      <vt:lpstr>Integracija umjetne inteligencije u nastavi s kritičkim razmišljanjem</vt:lpstr>
      <vt:lpstr>Integracija umjetne inteligencije u nastavi s kritičkim razmišljanjem</vt:lpstr>
      <vt:lpstr>Integracija umjetne inteligencije u nastavi s kritičkim razmišljanjem</vt:lpstr>
      <vt:lpstr>Integracija umjetne inteligencije u nastavi s kritičkim razmišljanjem</vt:lpstr>
      <vt:lpstr>City Scavenger Hunt</vt:lpstr>
      <vt:lpstr>Prag</vt:lpstr>
      <vt:lpstr>Vožnja brodom po Vltavi</vt:lpstr>
      <vt:lpstr>Stand up show</vt:lpstr>
      <vt:lpstr>Hvala na pažnji!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Integracija umjetne inteligencije u nastavi s kritičkim razmišljanjem</dc:title>
  <dc:creator>Nastavnik</dc:creator>
  <cp:lastModifiedBy>Nastavnik</cp:lastModifiedBy>
  <cp:revision>12</cp:revision>
  <dcterms:created xsi:type="dcterms:W3CDTF">2025-04-01T06:29:09Z</dcterms:created>
  <dcterms:modified xsi:type="dcterms:W3CDTF">2025-10-14T07:15:42Z</dcterms:modified>
</cp:coreProperties>
</file>