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5" r:id="rId4"/>
    <p:sldId id="278" r:id="rId5"/>
    <p:sldId id="267" r:id="rId6"/>
    <p:sldId id="268" r:id="rId7"/>
    <p:sldId id="266" r:id="rId8"/>
    <p:sldId id="260" r:id="rId9"/>
    <p:sldId id="276" r:id="rId10"/>
    <p:sldId id="261" r:id="rId11"/>
    <p:sldId id="270" r:id="rId12"/>
    <p:sldId id="277" r:id="rId13"/>
    <p:sldId id="285" r:id="rId14"/>
    <p:sldId id="282" r:id="rId15"/>
    <p:sldId id="283" r:id="rId16"/>
    <p:sldId id="286" r:id="rId17"/>
    <p:sldId id="287" r:id="rId18"/>
    <p:sldId id="288" r:id="rId19"/>
    <p:sldId id="289" r:id="rId20"/>
    <p:sldId id="284" r:id="rId21"/>
    <p:sldId id="279" r:id="rId22"/>
    <p:sldId id="280" r:id="rId23"/>
    <p:sldId id="274" r:id="rId24"/>
    <p:sldId id="294" r:id="rId25"/>
    <p:sldId id="293" r:id="rId26"/>
    <p:sldId id="291" r:id="rId27"/>
    <p:sldId id="292" r:id="rId28"/>
    <p:sldId id="295" r:id="rId29"/>
    <p:sldId id="296" r:id="rId30"/>
    <p:sldId id="281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961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331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60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431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17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934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435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345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213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586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02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68287-3D96-4BEC-A965-A116D3FF4A22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89E4E-F91F-4671-83AE-E67CF14E24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354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glagoljica/dd99a35a-54ab-491a-8938-ca2936f59de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7672" r="7166" b="2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PIŠ</a:t>
            </a:r>
            <a:r>
              <a:rPr lang="hr-HR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 GLAGOLJICOM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399" r="21797" b="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450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778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Prijepis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teksta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Bašćanske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ploče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suvremeni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hrvatski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jezik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po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Branku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Fučiću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slijedi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ovako</a:t>
            </a:r>
            <a:r>
              <a:rPr lang="en-US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850231"/>
            <a:ext cx="6038849" cy="4848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900" dirty="0">
                <a:solidFill>
                  <a:srgbClr val="FFFFFF"/>
                </a:solidFill>
              </a:rPr>
              <a:t>„</a:t>
            </a:r>
            <a:r>
              <a:rPr lang="en-US" sz="3400" dirty="0">
                <a:solidFill>
                  <a:srgbClr val="FFFFFF"/>
                </a:solidFill>
              </a:rPr>
              <a:t>Ja, u </a:t>
            </a:r>
            <a:r>
              <a:rPr lang="en-US" sz="3400" dirty="0" err="1">
                <a:solidFill>
                  <a:srgbClr val="FFFFFF"/>
                </a:solidFill>
              </a:rPr>
              <a:t>ime</a:t>
            </a:r>
            <a:r>
              <a:rPr lang="en-US" sz="3400" dirty="0">
                <a:solidFill>
                  <a:srgbClr val="FFFFFF"/>
                </a:solidFill>
              </a:rPr>
              <a:t> Oca </a:t>
            </a:r>
            <a:r>
              <a:rPr lang="en-US" sz="3400" dirty="0" err="1">
                <a:solidFill>
                  <a:srgbClr val="FFFFFF"/>
                </a:solidFill>
              </a:rPr>
              <a:t>i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Sina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i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Duha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Svetoga</a:t>
            </a:r>
            <a:r>
              <a:rPr lang="en-US" sz="3400" dirty="0">
                <a:solidFill>
                  <a:srgbClr val="FFFFFF"/>
                </a:solidFill>
              </a:rPr>
              <a:t>. Ja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opat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Držiha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pisah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ovo</a:t>
            </a:r>
            <a:r>
              <a:rPr lang="en-US" sz="3400" dirty="0">
                <a:solidFill>
                  <a:srgbClr val="FFFFFF"/>
                </a:solidFill>
              </a:rPr>
              <a:t> o </a:t>
            </a:r>
            <a:r>
              <a:rPr lang="en-US" sz="3400" dirty="0" err="1">
                <a:solidFill>
                  <a:srgbClr val="FFFFFF"/>
                </a:solidFill>
              </a:rPr>
              <a:t>ledini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koju</a:t>
            </a:r>
            <a:r>
              <a:rPr lang="en-US" sz="3400" dirty="0">
                <a:solidFill>
                  <a:srgbClr val="FFFFFF"/>
                </a:solidFill>
              </a:rPr>
              <a:t>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dade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Zvonimir</a:t>
            </a:r>
            <a:r>
              <a:rPr lang="en-US" sz="3400" dirty="0">
                <a:solidFill>
                  <a:srgbClr val="FFFFFF"/>
                </a:solidFill>
              </a:rPr>
              <a:t>, </a:t>
            </a:r>
            <a:r>
              <a:rPr lang="en-US" sz="3400" dirty="0" err="1">
                <a:solidFill>
                  <a:srgbClr val="FFFFFF"/>
                </a:solidFill>
              </a:rPr>
              <a:t>kralj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hrvatski</a:t>
            </a:r>
            <a:r>
              <a:rPr lang="en-US" sz="3400" dirty="0">
                <a:solidFill>
                  <a:srgbClr val="FFFFFF"/>
                </a:solidFill>
              </a:rPr>
              <a:t>, u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svoj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dane</a:t>
            </a:r>
            <a:r>
              <a:rPr lang="en-US" sz="3400" dirty="0">
                <a:solidFill>
                  <a:srgbClr val="FFFFFF"/>
                </a:solidFill>
              </a:rPr>
              <a:t>, </a:t>
            </a:r>
            <a:r>
              <a:rPr lang="en-US" sz="3400" dirty="0" err="1">
                <a:solidFill>
                  <a:srgbClr val="FFFFFF"/>
                </a:solidFill>
              </a:rPr>
              <a:t>svetoj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Luciji</a:t>
            </a:r>
            <a:r>
              <a:rPr lang="en-US" sz="3400" dirty="0">
                <a:solidFill>
                  <a:srgbClr val="FFFFFF"/>
                </a:solidFill>
              </a:rPr>
              <a:t>. I </a:t>
            </a:r>
            <a:r>
              <a:rPr lang="en-US" sz="3400" dirty="0" err="1">
                <a:solidFill>
                  <a:srgbClr val="FFFFFF"/>
                </a:solidFill>
              </a:rPr>
              <a:t>svjedo</a:t>
            </a:r>
            <a:r>
              <a:rPr lang="en-US" sz="3400" dirty="0">
                <a:solidFill>
                  <a:srgbClr val="FFFFFF"/>
                </a:solidFill>
              </a:rPr>
              <a:t>-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če</a:t>
            </a:r>
            <a:r>
              <a:rPr lang="en-US" sz="3400" dirty="0">
                <a:solidFill>
                  <a:srgbClr val="FFFFFF"/>
                </a:solidFill>
              </a:rPr>
              <a:t> mi </a:t>
            </a:r>
            <a:r>
              <a:rPr lang="en-US" sz="3400" dirty="0" err="1">
                <a:solidFill>
                  <a:srgbClr val="FFFFFF"/>
                </a:solidFill>
              </a:rPr>
              <a:t>Desimir</a:t>
            </a:r>
            <a:r>
              <a:rPr lang="en-US" sz="3400" dirty="0">
                <a:solidFill>
                  <a:srgbClr val="FFFFFF"/>
                </a:solidFill>
              </a:rPr>
              <a:t>, </a:t>
            </a:r>
            <a:r>
              <a:rPr lang="en-US" sz="3400" dirty="0" err="1">
                <a:solidFill>
                  <a:srgbClr val="FFFFFF"/>
                </a:solidFill>
              </a:rPr>
              <a:t>župan</a:t>
            </a:r>
            <a:r>
              <a:rPr lang="en-US" sz="3400" dirty="0">
                <a:solidFill>
                  <a:srgbClr val="FFFFFF"/>
                </a:solidFill>
              </a:rPr>
              <a:t> u </a:t>
            </a:r>
            <a:r>
              <a:rPr lang="en-US" sz="3400" dirty="0" err="1">
                <a:solidFill>
                  <a:srgbClr val="FFFFFF"/>
                </a:solidFill>
              </a:rPr>
              <a:t>Krbavi</a:t>
            </a:r>
            <a:r>
              <a:rPr lang="en-US" sz="3400" dirty="0">
                <a:solidFill>
                  <a:srgbClr val="FFFFFF"/>
                </a:solidFill>
              </a:rPr>
              <a:t>, </a:t>
            </a:r>
            <a:r>
              <a:rPr lang="en-US" sz="3400" dirty="0" err="1">
                <a:solidFill>
                  <a:srgbClr val="FFFFFF"/>
                </a:solidFill>
              </a:rPr>
              <a:t>Mratin</a:t>
            </a:r>
            <a:r>
              <a:rPr lang="en-US" sz="3400" dirty="0">
                <a:solidFill>
                  <a:srgbClr val="FFFFFF"/>
                </a:solidFill>
              </a:rPr>
              <a:t> u Li-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solidFill>
                  <a:srgbClr val="FFFFFF"/>
                </a:solidFill>
              </a:rPr>
              <a:t>ci, </a:t>
            </a:r>
            <a:r>
              <a:rPr lang="en-US" sz="3400" dirty="0" err="1">
                <a:solidFill>
                  <a:srgbClr val="FFFFFF"/>
                </a:solidFill>
              </a:rPr>
              <a:t>Pribineg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zastupnik</a:t>
            </a:r>
            <a:r>
              <a:rPr lang="en-US" sz="3400" dirty="0">
                <a:solidFill>
                  <a:srgbClr val="FFFFFF"/>
                </a:solidFill>
              </a:rPr>
              <a:t> u </a:t>
            </a:r>
            <a:r>
              <a:rPr lang="en-US" sz="3400" dirty="0" err="1">
                <a:solidFill>
                  <a:srgbClr val="FFFFFF"/>
                </a:solidFill>
              </a:rPr>
              <a:t>Vinodolu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i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Jakov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na</a:t>
            </a:r>
            <a:r>
              <a:rPr lang="en-US" sz="3400" dirty="0">
                <a:solidFill>
                  <a:srgbClr val="FFFFFF"/>
                </a:solidFill>
              </a:rPr>
              <a:t> o-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toku</a:t>
            </a:r>
            <a:r>
              <a:rPr lang="en-US" sz="3400" dirty="0">
                <a:solidFill>
                  <a:srgbClr val="FFFFFF"/>
                </a:solidFill>
              </a:rPr>
              <a:t>. </a:t>
            </a:r>
            <a:r>
              <a:rPr lang="en-US" sz="3400" dirty="0" err="1">
                <a:solidFill>
                  <a:srgbClr val="FFFFFF"/>
                </a:solidFill>
              </a:rPr>
              <a:t>Tko</a:t>
            </a:r>
            <a:r>
              <a:rPr lang="en-US" sz="3400" dirty="0">
                <a:solidFill>
                  <a:srgbClr val="FFFFFF"/>
                </a:solidFill>
              </a:rPr>
              <a:t> to </a:t>
            </a:r>
            <a:r>
              <a:rPr lang="en-US" sz="3400" dirty="0" err="1">
                <a:solidFill>
                  <a:srgbClr val="FFFFFF"/>
                </a:solidFill>
              </a:rPr>
              <a:t>poreče</a:t>
            </a:r>
            <a:r>
              <a:rPr lang="en-US" sz="3400" dirty="0">
                <a:solidFill>
                  <a:srgbClr val="FFFFFF"/>
                </a:solidFill>
              </a:rPr>
              <a:t>, </a:t>
            </a:r>
            <a:r>
              <a:rPr lang="en-US" sz="3400" dirty="0" err="1">
                <a:solidFill>
                  <a:srgbClr val="FFFFFF"/>
                </a:solidFill>
              </a:rPr>
              <a:t>neka</a:t>
            </a:r>
            <a:r>
              <a:rPr lang="en-US" sz="3400" dirty="0">
                <a:solidFill>
                  <a:srgbClr val="FFFFFF"/>
                </a:solidFill>
              </a:rPr>
              <a:t> je </a:t>
            </a:r>
            <a:r>
              <a:rPr lang="en-US" sz="3400" dirty="0" err="1">
                <a:solidFill>
                  <a:srgbClr val="FFFFFF"/>
                </a:solidFill>
              </a:rPr>
              <a:t>proklet</a:t>
            </a:r>
            <a:r>
              <a:rPr lang="en-US" sz="3400" dirty="0">
                <a:solidFill>
                  <a:srgbClr val="FFFFFF"/>
                </a:solidFill>
              </a:rPr>
              <a:t> od Boga </a:t>
            </a:r>
            <a:r>
              <a:rPr lang="en-US" sz="3400" dirty="0" err="1">
                <a:solidFill>
                  <a:srgbClr val="FFFFFF"/>
                </a:solidFill>
              </a:rPr>
              <a:t>i</a:t>
            </a:r>
            <a:r>
              <a:rPr lang="en-US" sz="3400" dirty="0">
                <a:solidFill>
                  <a:srgbClr val="FFFFFF"/>
                </a:solidFill>
              </a:rPr>
              <a:t> 12 </a:t>
            </a:r>
            <a:r>
              <a:rPr lang="en-US" sz="3400" dirty="0" err="1">
                <a:solidFill>
                  <a:srgbClr val="FFFFFF"/>
                </a:solidFill>
              </a:rPr>
              <a:t>apostola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i</a:t>
            </a:r>
            <a:r>
              <a:rPr lang="en-US" sz="3400" dirty="0">
                <a:solidFill>
                  <a:srgbClr val="FFFFFF"/>
                </a:solidFill>
              </a:rPr>
              <a:t> 4 </a:t>
            </a:r>
            <a:endParaRPr lang="hr-HR" sz="3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400" dirty="0">
                <a:solidFill>
                  <a:srgbClr val="FFFFFF"/>
                </a:solidFill>
              </a:rPr>
              <a:t>e</a:t>
            </a:r>
            <a:r>
              <a:rPr lang="en-US" sz="3400" dirty="0" err="1">
                <a:solidFill>
                  <a:srgbClr val="FFFFFF"/>
                </a:solidFill>
              </a:rPr>
              <a:t>vanđelista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i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svete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Lucije</a:t>
            </a:r>
            <a:r>
              <a:rPr lang="en-US" sz="3400" dirty="0">
                <a:solidFill>
                  <a:srgbClr val="FFFFFF"/>
                </a:solidFill>
              </a:rPr>
              <a:t>. Amen. Da </a:t>
            </a:r>
            <a:r>
              <a:rPr lang="en-US" sz="3400" dirty="0" err="1">
                <a:solidFill>
                  <a:srgbClr val="FFFFFF"/>
                </a:solidFill>
              </a:rPr>
              <a:t>tko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ovdje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živi</a:t>
            </a:r>
            <a:r>
              <a:rPr lang="en-US" sz="3400" dirty="0">
                <a:solidFill>
                  <a:srgbClr val="FFFFFF"/>
                </a:solidFill>
              </a:rPr>
              <a:t>,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moli</a:t>
            </a:r>
            <a:r>
              <a:rPr lang="en-US" sz="3400" dirty="0">
                <a:solidFill>
                  <a:srgbClr val="FFFFFF"/>
                </a:solidFill>
              </a:rPr>
              <a:t> za </a:t>
            </a:r>
            <a:r>
              <a:rPr lang="en-US" sz="3400" dirty="0" err="1">
                <a:solidFill>
                  <a:srgbClr val="FFFFFF"/>
                </a:solidFill>
              </a:rPr>
              <a:t>njih</a:t>
            </a:r>
            <a:r>
              <a:rPr lang="en-US" sz="3400" dirty="0">
                <a:solidFill>
                  <a:srgbClr val="FFFFFF"/>
                </a:solidFill>
              </a:rPr>
              <a:t> Boga. Ja </a:t>
            </a:r>
            <a:r>
              <a:rPr lang="en-US" sz="3400" dirty="0" err="1">
                <a:solidFill>
                  <a:srgbClr val="FFFFFF"/>
                </a:solidFill>
              </a:rPr>
              <a:t>opat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Dobrovit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sa</a:t>
            </a:r>
            <a:r>
              <a:rPr lang="en-US" sz="3400" dirty="0">
                <a:solidFill>
                  <a:srgbClr val="FFFFFF"/>
                </a:solidFill>
              </a:rPr>
              <a:t>-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gradih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ovu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crkvu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svojih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deve</a:t>
            </a:r>
            <a:r>
              <a:rPr lang="en-US" sz="3400" dirty="0">
                <a:solidFill>
                  <a:srgbClr val="FFFFFF"/>
                </a:solidFill>
              </a:rPr>
              <a:t>-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tero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braće</a:t>
            </a:r>
            <a:r>
              <a:rPr lang="en-US" sz="3400" dirty="0">
                <a:solidFill>
                  <a:srgbClr val="FFFFFF"/>
                </a:solidFill>
              </a:rPr>
              <a:t> u </a:t>
            </a:r>
            <a:r>
              <a:rPr lang="en-US" sz="3400" dirty="0" err="1">
                <a:solidFill>
                  <a:srgbClr val="FFFFFF"/>
                </a:solidFill>
              </a:rPr>
              <a:t>dane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knez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Kosmata</a:t>
            </a:r>
            <a:r>
              <a:rPr lang="en-US" sz="3400" dirty="0">
                <a:solidFill>
                  <a:srgbClr val="FFFFFF"/>
                </a:solidFill>
              </a:rPr>
              <a:t> koji je </a:t>
            </a:r>
            <a:r>
              <a:rPr lang="en-US" sz="3400" dirty="0" err="1">
                <a:solidFill>
                  <a:srgbClr val="FFFFFF"/>
                </a:solidFill>
              </a:rPr>
              <a:t>vla</a:t>
            </a:r>
            <a:r>
              <a:rPr lang="en-US" sz="3400" dirty="0">
                <a:solidFill>
                  <a:srgbClr val="FFFFFF"/>
                </a:solidFill>
              </a:rPr>
              <a:t>- 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dao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cijelom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Krajinom</a:t>
            </a:r>
            <a:r>
              <a:rPr lang="en-US" sz="3400" dirty="0">
                <a:solidFill>
                  <a:srgbClr val="FFFFFF"/>
                </a:solidFill>
              </a:rPr>
              <a:t>. I </a:t>
            </a:r>
            <a:r>
              <a:rPr lang="en-US" sz="3400" dirty="0" err="1">
                <a:solidFill>
                  <a:srgbClr val="FFFFFF"/>
                </a:solidFill>
              </a:rPr>
              <a:t>bijaše</a:t>
            </a:r>
            <a:r>
              <a:rPr lang="en-US" sz="3400" dirty="0">
                <a:solidFill>
                  <a:srgbClr val="FFFFFF"/>
                </a:solidFill>
              </a:rPr>
              <a:t> u </a:t>
            </a:r>
            <a:r>
              <a:rPr lang="en-US" sz="3400" dirty="0" err="1">
                <a:solidFill>
                  <a:srgbClr val="FFFFFF"/>
                </a:solidFill>
              </a:rPr>
              <a:t>te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dane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samostan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sv</a:t>
            </a:r>
            <a:r>
              <a:rPr lang="en-US" sz="3400" dirty="0">
                <a:solidFill>
                  <a:srgbClr val="FFFFFF"/>
                </a:solidFill>
              </a:rPr>
              <a:t>. Mi- </a:t>
            </a:r>
            <a:endParaRPr lang="hr-HR" sz="3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 err="1">
                <a:solidFill>
                  <a:srgbClr val="FFFFFF"/>
                </a:solidFill>
              </a:rPr>
              <a:t>kule</a:t>
            </a:r>
            <a:r>
              <a:rPr lang="en-US" sz="3400" dirty="0">
                <a:solidFill>
                  <a:srgbClr val="FFFFFF"/>
                </a:solidFill>
              </a:rPr>
              <a:t> u </a:t>
            </a:r>
            <a:r>
              <a:rPr lang="en-US" sz="3400" dirty="0" err="1">
                <a:solidFill>
                  <a:srgbClr val="FFFFFF"/>
                </a:solidFill>
              </a:rPr>
              <a:t>Otočcu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crkvom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sv</a:t>
            </a:r>
            <a:r>
              <a:rPr lang="en-US" sz="3400" dirty="0">
                <a:solidFill>
                  <a:srgbClr val="FFFFFF"/>
                </a:solidFill>
              </a:rPr>
              <a:t>. </a:t>
            </a:r>
            <a:r>
              <a:rPr lang="en-US" sz="3400" dirty="0" err="1">
                <a:solidFill>
                  <a:srgbClr val="FFFFFF"/>
                </a:solidFill>
              </a:rPr>
              <a:t>Lucije</a:t>
            </a:r>
            <a:r>
              <a:rPr lang="en-US" sz="3400" dirty="0">
                <a:solidFill>
                  <a:srgbClr val="FFFFFF"/>
                </a:solidFill>
              </a:rPr>
              <a:t> u </a:t>
            </a:r>
            <a:r>
              <a:rPr lang="en-US" sz="3400" dirty="0" err="1">
                <a:solidFill>
                  <a:srgbClr val="FFFFFF"/>
                </a:solidFill>
              </a:rPr>
              <a:t>jedinstvu</a:t>
            </a:r>
            <a:r>
              <a:rPr lang="en-US" sz="3400" dirty="0">
                <a:solidFill>
                  <a:srgbClr val="FFFFFF"/>
                </a:solidFill>
              </a:rPr>
              <a:t>”.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198" b="4308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441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618" t="827" r="17907" b="1"/>
          <a:stretch/>
        </p:blipFill>
        <p:spPr>
          <a:xfrm>
            <a:off x="3857625" y="10"/>
            <a:ext cx="8334375" cy="685799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815" y="520954"/>
            <a:ext cx="11020806" cy="3445256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</a:rPr>
              <a:t>U </a:t>
            </a:r>
            <a:r>
              <a:rPr lang="en-US" sz="3200" b="1" dirty="0" err="1">
                <a:solidFill>
                  <a:srgbClr val="FF0000"/>
                </a:solidFill>
              </a:rPr>
              <a:t>čemu</a:t>
            </a:r>
            <a:r>
              <a:rPr lang="en-US" sz="3200" b="1" dirty="0">
                <a:solidFill>
                  <a:srgbClr val="FF0000"/>
                </a:solidFill>
              </a:rPr>
              <a:t> je </a:t>
            </a:r>
            <a:r>
              <a:rPr lang="en-US" sz="3200" b="1" dirty="0" err="1">
                <a:solidFill>
                  <a:srgbClr val="FF0000"/>
                </a:solidFill>
              </a:rPr>
              <a:t>velika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važnost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Bašćanske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ploče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JEZIČNA – </a:t>
            </a:r>
            <a:r>
              <a:rPr lang="en-US" sz="2400" dirty="0" err="1"/>
              <a:t>Bašćanska</a:t>
            </a:r>
            <a:r>
              <a:rPr lang="en-US" sz="2400" dirty="0"/>
              <a:t> </a:t>
            </a:r>
            <a:r>
              <a:rPr lang="en-US" sz="2400" dirty="0" err="1"/>
              <a:t>ploča</a:t>
            </a:r>
            <a:r>
              <a:rPr lang="en-US" sz="2400" dirty="0"/>
              <a:t> je </a:t>
            </a:r>
            <a:r>
              <a:rPr lang="en-US" sz="2400" dirty="0" err="1"/>
              <a:t>najzačajniji</a:t>
            </a:r>
            <a:r>
              <a:rPr lang="en-US" sz="2400" dirty="0"/>
              <a:t> </a:t>
            </a:r>
            <a:r>
              <a:rPr lang="en-US" sz="2400" dirty="0" err="1"/>
              <a:t>glagoljični</a:t>
            </a:r>
            <a:r>
              <a:rPr lang="en-US" sz="2400" dirty="0"/>
              <a:t> </a:t>
            </a:r>
            <a:r>
              <a:rPr lang="en-US" sz="2400" dirty="0" err="1"/>
              <a:t>sačuvani</a:t>
            </a:r>
            <a:r>
              <a:rPr lang="en-US" sz="2400" dirty="0"/>
              <a:t> </a:t>
            </a:r>
            <a:r>
              <a:rPr lang="en-US" sz="2400" dirty="0" err="1"/>
              <a:t>spomenik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hrvatskom</a:t>
            </a:r>
            <a:r>
              <a:rPr lang="en-US" sz="2400" dirty="0"/>
              <a:t> </a:t>
            </a:r>
            <a:r>
              <a:rPr lang="en-US" sz="2400" dirty="0" err="1"/>
              <a:t>jeziku</a:t>
            </a:r>
            <a:r>
              <a:rPr lang="en-US" sz="2400" dirty="0"/>
              <a:t> (s </a:t>
            </a:r>
            <a:r>
              <a:rPr lang="en-US" sz="2400" dirty="0" err="1"/>
              <a:t>elementima</a:t>
            </a:r>
            <a:r>
              <a:rPr lang="en-US" sz="2400" dirty="0"/>
              <a:t> </a:t>
            </a:r>
            <a:r>
              <a:rPr lang="en-US" sz="2400" dirty="0" err="1"/>
              <a:t>staroslavenskog</a:t>
            </a:r>
            <a:r>
              <a:rPr lang="en-US" sz="2400" dirty="0"/>
              <a:t>). </a:t>
            </a:r>
            <a:r>
              <a:rPr lang="en-US" sz="2400" dirty="0" err="1"/>
              <a:t>Jezik</a:t>
            </a:r>
            <a:r>
              <a:rPr lang="en-US" sz="2400" dirty="0"/>
              <a:t> </a:t>
            </a:r>
            <a:r>
              <a:rPr lang="en-US" sz="2400" dirty="0" err="1"/>
              <a:t>ovoga</a:t>
            </a:r>
            <a:r>
              <a:rPr lang="en-US" sz="2400" dirty="0"/>
              <a:t> </a:t>
            </a:r>
            <a:r>
              <a:rPr lang="en-US" sz="2400" dirty="0" err="1"/>
              <a:t>spomenika</a:t>
            </a:r>
            <a:r>
              <a:rPr lang="en-US" sz="2400" dirty="0"/>
              <a:t> </a:t>
            </a:r>
            <a:r>
              <a:rPr lang="en-US" sz="2400" dirty="0" err="1"/>
              <a:t>pokazuje</a:t>
            </a:r>
            <a:r>
              <a:rPr lang="en-US" sz="2400" dirty="0"/>
              <a:t> </a:t>
            </a:r>
            <a:r>
              <a:rPr lang="en-US" sz="2400" dirty="0" err="1"/>
              <a:t>kako</a:t>
            </a:r>
            <a:r>
              <a:rPr lang="en-US" sz="2400" dirty="0"/>
              <a:t> </a:t>
            </a:r>
            <a:r>
              <a:rPr lang="en-US" sz="2400" dirty="0" err="1"/>
              <a:t>narodni</a:t>
            </a:r>
            <a:r>
              <a:rPr lang="en-US" sz="2400" dirty="0"/>
              <a:t> </a:t>
            </a:r>
            <a:r>
              <a:rPr lang="en-US" sz="2400" dirty="0" err="1"/>
              <a:t>jezik</a:t>
            </a:r>
            <a:r>
              <a:rPr lang="en-US" sz="2400" dirty="0"/>
              <a:t> u </a:t>
            </a:r>
            <a:r>
              <a:rPr lang="en-US" sz="2400" dirty="0" err="1"/>
              <a:t>Hrvata</a:t>
            </a:r>
            <a:r>
              <a:rPr lang="en-US" sz="2400" dirty="0"/>
              <a:t> </a:t>
            </a:r>
            <a:r>
              <a:rPr lang="en-US" sz="2400" dirty="0" err="1"/>
              <a:t>rano</a:t>
            </a:r>
            <a:r>
              <a:rPr lang="en-US" sz="2400" dirty="0"/>
              <a:t> </a:t>
            </a:r>
            <a:r>
              <a:rPr lang="en-US" sz="2400" dirty="0" err="1"/>
              <a:t>postaje</a:t>
            </a:r>
            <a:r>
              <a:rPr lang="en-US" sz="2400" dirty="0"/>
              <a:t> </a:t>
            </a:r>
            <a:r>
              <a:rPr lang="en-US" sz="2400" dirty="0" err="1"/>
              <a:t>jezik</a:t>
            </a:r>
            <a:r>
              <a:rPr lang="en-US" sz="2400" dirty="0"/>
              <a:t> </a:t>
            </a:r>
            <a:r>
              <a:rPr lang="en-US" sz="2400" dirty="0" err="1"/>
              <a:t>službene</a:t>
            </a:r>
            <a:r>
              <a:rPr lang="en-US" sz="2400" dirty="0"/>
              <a:t> </a:t>
            </a:r>
            <a:r>
              <a:rPr lang="en-US" sz="2400" dirty="0" err="1"/>
              <a:t>uporabe</a:t>
            </a:r>
            <a:r>
              <a:rPr lang="en-US" sz="2400" dirty="0"/>
              <a:t> </a:t>
            </a:r>
            <a:r>
              <a:rPr lang="en-US" sz="2400" dirty="0" err="1"/>
              <a:t>kojim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hrvatski</a:t>
            </a:r>
            <a:r>
              <a:rPr lang="en-US" sz="2400" dirty="0"/>
              <a:t> </a:t>
            </a:r>
            <a:r>
              <a:rPr lang="en-US" sz="2400" dirty="0" err="1"/>
              <a:t>kralj</a:t>
            </a:r>
            <a:r>
              <a:rPr lang="en-US" sz="2400" dirty="0"/>
              <a:t> </a:t>
            </a:r>
            <a:r>
              <a:rPr lang="en-US" sz="2400" dirty="0" err="1"/>
              <a:t>piše</a:t>
            </a:r>
            <a:r>
              <a:rPr lang="en-US" sz="2400" dirty="0"/>
              <a:t> </a:t>
            </a:r>
            <a:r>
              <a:rPr lang="en-US" sz="2400" dirty="0" err="1"/>
              <a:t>svoje</a:t>
            </a:r>
            <a:r>
              <a:rPr lang="en-US" sz="2400" dirty="0"/>
              <a:t> </a:t>
            </a:r>
            <a:r>
              <a:rPr lang="en-US" sz="2400" dirty="0" err="1"/>
              <a:t>isprave</a:t>
            </a:r>
            <a:r>
              <a:rPr lang="en-US" sz="24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KNJIŽEVNA – to je </a:t>
            </a:r>
            <a:r>
              <a:rPr lang="en-US" sz="2400" dirty="0" err="1"/>
              <a:t>prvi</a:t>
            </a:r>
            <a:r>
              <a:rPr lang="en-US" sz="2400" dirty="0"/>
              <a:t> </a:t>
            </a:r>
            <a:r>
              <a:rPr lang="en-US" sz="2400" dirty="0" err="1"/>
              <a:t>književno-organizirani</a:t>
            </a:r>
            <a:r>
              <a:rPr lang="en-US" sz="2400" dirty="0"/>
              <a:t> </a:t>
            </a:r>
            <a:r>
              <a:rPr lang="en-US" sz="2400" dirty="0" err="1"/>
              <a:t>tekst</a:t>
            </a:r>
            <a:r>
              <a:rPr lang="en-US" sz="2400" dirty="0"/>
              <a:t> </a:t>
            </a:r>
            <a:r>
              <a:rPr lang="en-US" sz="2400" dirty="0" err="1"/>
              <a:t>kojim</a:t>
            </a:r>
            <a:r>
              <a:rPr lang="en-US" sz="2400" dirty="0"/>
              <a:t> </a:t>
            </a:r>
            <a:r>
              <a:rPr lang="en-US" sz="2400" dirty="0" err="1"/>
              <a:t>počinje</a:t>
            </a:r>
            <a:r>
              <a:rPr lang="en-US" sz="2400" dirty="0"/>
              <a:t> </a:t>
            </a:r>
            <a:r>
              <a:rPr lang="en-US" sz="2400" dirty="0" err="1"/>
              <a:t>hrvatska</a:t>
            </a:r>
            <a:r>
              <a:rPr lang="en-US" sz="2400" dirty="0"/>
              <a:t> </a:t>
            </a:r>
            <a:r>
              <a:rPr lang="en-US" sz="2400" dirty="0" err="1"/>
              <a:t>književnost</a:t>
            </a:r>
            <a:r>
              <a:rPr lang="en-US" sz="24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POVIJESNA – u </a:t>
            </a:r>
            <a:r>
              <a:rPr lang="en-US" sz="2400" dirty="0" err="1"/>
              <a:t>Bašćanskoj</a:t>
            </a:r>
            <a:r>
              <a:rPr lang="en-US" sz="2400" dirty="0"/>
              <a:t> </a:t>
            </a:r>
            <a:r>
              <a:rPr lang="en-US" sz="2400" dirty="0" err="1"/>
              <a:t>ploči</a:t>
            </a:r>
            <a:r>
              <a:rPr lang="en-US" sz="2400" dirty="0"/>
              <a:t> je </a:t>
            </a:r>
            <a:r>
              <a:rPr lang="en-US" sz="2400" dirty="0" err="1"/>
              <a:t>prvi</a:t>
            </a:r>
            <a:r>
              <a:rPr lang="en-US" sz="2400" dirty="0"/>
              <a:t> put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narodnom</a:t>
            </a:r>
            <a:r>
              <a:rPr lang="en-US" sz="2400" dirty="0"/>
              <a:t> </a:t>
            </a:r>
            <a:r>
              <a:rPr lang="en-US" sz="2400" dirty="0" err="1"/>
              <a:t>jeziku</a:t>
            </a:r>
            <a:r>
              <a:rPr lang="en-US" sz="2400" dirty="0"/>
              <a:t> (</a:t>
            </a:r>
            <a:r>
              <a:rPr lang="en-US" sz="2400" dirty="0" err="1"/>
              <a:t>znači</a:t>
            </a:r>
            <a:r>
              <a:rPr lang="en-US" sz="2400" dirty="0"/>
              <a:t> ne </a:t>
            </a:r>
            <a:r>
              <a:rPr lang="en-US" sz="2400" dirty="0" err="1"/>
              <a:t>više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latinskom</a:t>
            </a:r>
            <a:r>
              <a:rPr lang="en-US" sz="2400" dirty="0"/>
              <a:t>) </a:t>
            </a:r>
            <a:r>
              <a:rPr lang="en-US" sz="2400" dirty="0" err="1"/>
              <a:t>zabilježeno</a:t>
            </a:r>
            <a:r>
              <a:rPr lang="en-US" sz="2400" dirty="0"/>
              <a:t> </a:t>
            </a:r>
            <a:r>
              <a:rPr lang="en-US" sz="2400" dirty="0" err="1"/>
              <a:t>vladarevo</a:t>
            </a:r>
            <a:r>
              <a:rPr lang="en-US" sz="2400" dirty="0"/>
              <a:t> </a:t>
            </a:r>
            <a:r>
              <a:rPr lang="en-US" sz="2400" dirty="0" err="1"/>
              <a:t>ime</a:t>
            </a:r>
            <a:r>
              <a:rPr lang="en-US" sz="2400" dirty="0"/>
              <a:t>: </a:t>
            </a:r>
            <a:r>
              <a:rPr lang="en-US" sz="2400" dirty="0" err="1"/>
              <a:t>Zvonimir</a:t>
            </a:r>
            <a:r>
              <a:rPr lang="en-US" sz="2400" dirty="0"/>
              <a:t>, </a:t>
            </a:r>
            <a:r>
              <a:rPr lang="en-US" sz="2400" dirty="0" err="1"/>
              <a:t>kralj</a:t>
            </a:r>
            <a:r>
              <a:rPr lang="en-US" sz="2400" dirty="0"/>
              <a:t> </a:t>
            </a:r>
            <a:r>
              <a:rPr lang="en-US" sz="2400" dirty="0" err="1"/>
              <a:t>hrvatski</a:t>
            </a:r>
            <a:r>
              <a:rPr lang="en-US" sz="24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PRAVNA – </a:t>
            </a:r>
            <a:r>
              <a:rPr lang="en-US" sz="2400" dirty="0" err="1"/>
              <a:t>sadržajno</a:t>
            </a:r>
            <a:r>
              <a:rPr lang="en-US" sz="2400" dirty="0"/>
              <a:t> </a:t>
            </a:r>
            <a:r>
              <a:rPr lang="en-US" sz="2400" dirty="0" err="1"/>
              <a:t>ploča</a:t>
            </a:r>
            <a:r>
              <a:rPr lang="en-US" sz="2400" dirty="0"/>
              <a:t> </a:t>
            </a:r>
            <a:r>
              <a:rPr lang="en-US" sz="2400" dirty="0" err="1"/>
              <a:t>predstavlja</a:t>
            </a:r>
            <a:r>
              <a:rPr lang="en-US" sz="2400" dirty="0"/>
              <a:t> </a:t>
            </a:r>
            <a:r>
              <a:rPr lang="en-US" sz="2400" dirty="0" err="1"/>
              <a:t>darovnicu</a:t>
            </a:r>
            <a:r>
              <a:rPr lang="en-US" sz="2400" dirty="0"/>
              <a:t> </a:t>
            </a:r>
            <a:r>
              <a:rPr lang="en-US" sz="2400" dirty="0" err="1"/>
              <a:t>zemljišta</a:t>
            </a:r>
            <a:r>
              <a:rPr lang="en-US" sz="2400" dirty="0"/>
              <a:t> </a:t>
            </a:r>
            <a:r>
              <a:rPr lang="en-US" sz="2400" dirty="0" err="1"/>
              <a:t>hrvatskoga</a:t>
            </a:r>
            <a:r>
              <a:rPr lang="en-US" sz="2400" dirty="0"/>
              <a:t> </a:t>
            </a:r>
            <a:r>
              <a:rPr lang="en-US" sz="2400" dirty="0" err="1"/>
              <a:t>kralja</a:t>
            </a:r>
            <a:r>
              <a:rPr lang="en-US" sz="2400" dirty="0"/>
              <a:t> </a:t>
            </a:r>
            <a:r>
              <a:rPr lang="en-US" sz="2400" dirty="0" err="1"/>
              <a:t>Zvonimira</a:t>
            </a:r>
            <a:r>
              <a:rPr lang="en-US" sz="2400" dirty="0"/>
              <a:t> </a:t>
            </a:r>
            <a:r>
              <a:rPr lang="en-US" sz="2400" dirty="0" err="1"/>
              <a:t>benediktinskome</a:t>
            </a:r>
            <a:r>
              <a:rPr lang="en-US" sz="2400" dirty="0"/>
              <a:t> </a:t>
            </a:r>
            <a:r>
              <a:rPr lang="en-US" sz="2400" dirty="0" err="1"/>
              <a:t>samostanu</a:t>
            </a:r>
            <a:r>
              <a:rPr lang="en-US" sz="2400" dirty="0"/>
              <a:t> </a:t>
            </a:r>
            <a:r>
              <a:rPr lang="en-US" sz="2400" dirty="0" err="1"/>
              <a:t>Svete</a:t>
            </a:r>
            <a:r>
              <a:rPr lang="en-US" sz="2400" dirty="0"/>
              <a:t> </a:t>
            </a:r>
            <a:r>
              <a:rPr lang="en-US" sz="2400" dirty="0" err="1"/>
              <a:t>Lucije</a:t>
            </a:r>
            <a:r>
              <a:rPr lang="en-US" sz="2400" dirty="0"/>
              <a:t> za </a:t>
            </a:r>
            <a:r>
              <a:rPr lang="en-US" sz="2400" dirty="0" err="1"/>
              <a:t>izgradnju</a:t>
            </a:r>
            <a:r>
              <a:rPr lang="en-US" sz="2400" dirty="0"/>
              <a:t> </a:t>
            </a:r>
            <a:r>
              <a:rPr lang="en-US" sz="2400" dirty="0" err="1"/>
              <a:t>crkve</a:t>
            </a:r>
            <a:r>
              <a:rPr lang="en-US" sz="2400" dirty="0"/>
              <a:t>, o </a:t>
            </a:r>
            <a:r>
              <a:rPr lang="en-US" sz="2400" dirty="0" err="1"/>
              <a:t>kojoj</a:t>
            </a:r>
            <a:r>
              <a:rPr lang="en-US" sz="2400" dirty="0"/>
              <a:t> </a:t>
            </a:r>
            <a:r>
              <a:rPr lang="en-US" sz="2400" dirty="0" err="1"/>
              <a:t>piše</a:t>
            </a:r>
            <a:r>
              <a:rPr lang="en-US" sz="2400" dirty="0"/>
              <a:t> </a:t>
            </a:r>
            <a:r>
              <a:rPr lang="en-US" sz="2400" dirty="0" err="1"/>
              <a:t>opat</a:t>
            </a:r>
            <a:r>
              <a:rPr lang="en-US" sz="2400" dirty="0"/>
              <a:t> </a:t>
            </a:r>
            <a:r>
              <a:rPr lang="en-US" sz="2400" dirty="0" err="1"/>
              <a:t>Držiha</a:t>
            </a:r>
            <a:r>
              <a:rPr lang="en-US" sz="2400" dirty="0"/>
              <a:t>,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izvješće</a:t>
            </a:r>
            <a:r>
              <a:rPr lang="en-US" sz="2400" dirty="0"/>
              <a:t> </a:t>
            </a:r>
            <a:r>
              <a:rPr lang="en-US" sz="2400" dirty="0" err="1"/>
              <a:t>opata</a:t>
            </a:r>
            <a:r>
              <a:rPr lang="en-US" sz="2400" dirty="0"/>
              <a:t> </a:t>
            </a:r>
            <a:r>
              <a:rPr lang="en-US" sz="2400" dirty="0" err="1"/>
              <a:t>Držiha</a:t>
            </a:r>
            <a:r>
              <a:rPr lang="en-US" sz="2400" dirty="0"/>
              <a:t> o </a:t>
            </a:r>
            <a:r>
              <a:rPr lang="en-US" sz="2400" dirty="0" err="1"/>
              <a:t>gradnji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crkve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25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099" r="-2" b="-2"/>
          <a:stretch/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8334"/>
          <a:stretch/>
        </p:blipFill>
        <p:spPr>
          <a:xfrm>
            <a:off x="20" y="2391337"/>
            <a:ext cx="6712150" cy="4466657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11642" y="3539830"/>
            <a:ext cx="8280182" cy="301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Na </a:t>
            </a:r>
            <a:r>
              <a:rPr lang="en-US" sz="2800" dirty="0" err="1">
                <a:solidFill>
                  <a:schemeClr val="bg1"/>
                </a:solidFill>
              </a:rPr>
              <a:t>otoku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Krku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njeguje</a:t>
            </a:r>
            <a:r>
              <a:rPr lang="en-US" sz="2800" dirty="0">
                <a:solidFill>
                  <a:schemeClr val="bg1"/>
                </a:solidFill>
              </a:rPr>
              <a:t> se </a:t>
            </a:r>
            <a:r>
              <a:rPr lang="en-US" sz="2800" dirty="0" err="1">
                <a:solidFill>
                  <a:schemeClr val="bg1"/>
                </a:solidFill>
              </a:rPr>
              <a:t>tradicija</a:t>
            </a:r>
            <a:r>
              <a:rPr lang="en-US" sz="2800" dirty="0">
                <a:solidFill>
                  <a:schemeClr val="bg1"/>
                </a:solidFill>
              </a:rPr>
              <a:t> da se u </a:t>
            </a:r>
            <a:r>
              <a:rPr lang="en-US" sz="2800" dirty="0" err="1">
                <a:solidFill>
                  <a:schemeClr val="bg1"/>
                </a:solidFill>
              </a:rPr>
              <a:t>svečanim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prigodama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izvode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večernje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molitve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prigodne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pjesme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čitaju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glagoljici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crkvenoslavenskom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jeziku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8567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5075B03-3FD4-4D3A-8882-4AF765D4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5"/>
            <a:ext cx="12192000" cy="68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6D0F3C6-5816-4197-971D-99EA4557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66"/>
            <a:ext cx="12203159" cy="68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8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2DDCD2A-5698-48C6-95D3-09DD3413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66"/>
            <a:ext cx="12203159" cy="68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724910-4C4B-4B89-98A0-881E870DD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9"/>
            <a:ext cx="12179248" cy="68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9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F714F0-FC46-4C52-8C2B-47C21737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29"/>
            <a:ext cx="12192000" cy="68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3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580340-B79C-4C0E-A3DC-C414C2D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"/>
            <a:ext cx="12194653" cy="68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7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A37D812-30A1-4D93-88A9-ABF056B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88" y="0"/>
            <a:ext cx="122313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3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-2" b="8693"/>
          <a:stretch/>
        </p:blipFill>
        <p:spPr>
          <a:xfrm>
            <a:off x="7816897" y="1584494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307598" y="112624"/>
            <a:ext cx="62865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2800" dirty="0"/>
              <a:t>U prvim stoljećima do</a:t>
            </a:r>
            <a:r>
              <a:rPr lang="hr-HR" sz="2800" dirty="0">
                <a:solidFill>
                  <a:schemeClr val="bg1"/>
                </a:solidFill>
              </a:rPr>
              <a:t>laska u novu </a:t>
            </a:r>
            <a:r>
              <a:rPr lang="hr-HR" sz="2800" dirty="0"/>
              <a:t>domovinu, Slaveni su </a:t>
            </a:r>
            <a:r>
              <a:rPr lang="hr-HR" sz="2800" dirty="0">
                <a:solidFill>
                  <a:schemeClr val="bg1"/>
                </a:solidFill>
              </a:rPr>
              <a:t>bili dijelom </a:t>
            </a:r>
            <a:r>
              <a:rPr lang="hr-HR" sz="2800" dirty="0"/>
              <a:t>pokršteni i nepismeni</a:t>
            </a:r>
            <a:r>
              <a:rPr lang="hr-HR" sz="2800" dirty="0">
                <a:solidFill>
                  <a:schemeClr val="bg1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hr-HR" sz="2800" dirty="0"/>
              <a:t>Dvije najjače sile, Fran</a:t>
            </a:r>
            <a:r>
              <a:rPr lang="hr-HR" sz="2800" dirty="0">
                <a:solidFill>
                  <a:schemeClr val="bg1"/>
                </a:solidFill>
              </a:rPr>
              <a:t>ačka i Bizant su </a:t>
            </a:r>
            <a:r>
              <a:rPr lang="hr-HR" sz="2800" dirty="0"/>
              <a:t>nastojali proširiti svoju v</a:t>
            </a:r>
            <a:r>
              <a:rPr lang="hr-HR" sz="2800" dirty="0">
                <a:solidFill>
                  <a:schemeClr val="bg1"/>
                </a:solidFill>
              </a:rPr>
              <a:t>last na slavenske </a:t>
            </a:r>
            <a:r>
              <a:rPr lang="hr-HR" sz="2800" dirty="0"/>
              <a:t>narode.</a:t>
            </a:r>
          </a:p>
          <a:p>
            <a:pPr>
              <a:spcAft>
                <a:spcPts val="600"/>
              </a:spcAft>
            </a:pPr>
            <a:endParaRPr lang="hr-HR" sz="2800" dirty="0"/>
          </a:p>
          <a:p>
            <a:pPr>
              <a:spcAft>
                <a:spcPts val="600"/>
              </a:spcAft>
            </a:pPr>
            <a:r>
              <a:rPr lang="hr-HR" sz="2800" dirty="0"/>
              <a:t>Prevlast latinskoj jezika na Zapadu prestaje u 9. stoljeću kada</a:t>
            </a:r>
          </a:p>
          <a:p>
            <a:pPr>
              <a:spcAft>
                <a:spcPts val="600"/>
              </a:spcAft>
            </a:pPr>
            <a:r>
              <a:rPr lang="hr-HR" sz="2800" dirty="0"/>
              <a:t>Moravski (Češka) knez Rastislav poslao bizantske misionare, braću </a:t>
            </a:r>
            <a:r>
              <a:rPr lang="hr-HR" sz="2800" b="1" dirty="0"/>
              <a:t>Ćirila </a:t>
            </a:r>
            <a:r>
              <a:rPr lang="hr-HR" sz="2800" dirty="0"/>
              <a:t>(Konstantina)</a:t>
            </a:r>
            <a:r>
              <a:rPr lang="hr-HR" sz="2800" b="1" dirty="0"/>
              <a:t> </a:t>
            </a:r>
            <a:r>
              <a:rPr lang="hr-HR" sz="2800" dirty="0"/>
              <a:t>i</a:t>
            </a:r>
            <a:r>
              <a:rPr lang="hr-HR" sz="2800" b="1" dirty="0"/>
              <a:t> Metoda </a:t>
            </a:r>
            <a:r>
              <a:rPr lang="hr-HR" sz="2800" dirty="0"/>
              <a:t>da </a:t>
            </a:r>
            <a:r>
              <a:rPr lang="hr-HR" sz="2800" dirty="0" err="1"/>
              <a:t>propovjedaju</a:t>
            </a:r>
            <a:r>
              <a:rPr lang="hr-HR" sz="2800" dirty="0"/>
              <a:t> i pokrštavaju na slavenskom jeziku te stoga su sastavili novo pismo, </a:t>
            </a:r>
            <a:r>
              <a:rPr lang="hr-HR" sz="2800" b="1" dirty="0"/>
              <a:t>glagoljicu</a:t>
            </a:r>
            <a:r>
              <a:rPr lang="hr-H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91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E6C92D9-F05B-4998-9A52-8D130701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9"/>
            <a:ext cx="12192000" cy="68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80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a zatvorenom, prozor, prljavo&#10;&#10;Opis je automatski generiran">
            <a:extLst>
              <a:ext uri="{FF2B5EF4-FFF2-40B4-BE49-F238E27FC236}">
                <a16:creationId xmlns:a16="http://schemas.microsoft.com/office/drawing/2014/main" id="{C7CA10AA-4589-4AB8-B267-141140EC1A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r="11060" b="1"/>
          <a:stretch/>
        </p:blipFill>
        <p:spPr>
          <a:xfrm>
            <a:off x="456229" y="494716"/>
            <a:ext cx="6506546" cy="5883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9040" y="3429000"/>
            <a:ext cx="3892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Vrijedni učenici 6D na satu hrvatskog jezika su izrađivali početna slova svojeg imena.</a:t>
            </a:r>
          </a:p>
        </p:txBody>
      </p:sp>
    </p:spTree>
    <p:extLst>
      <p:ext uri="{BB962C8B-B14F-4D97-AF65-F5344CB8AC3E}">
        <p14:creationId xmlns:p14="http://schemas.microsoft.com/office/powerpoint/2010/main" val="2548088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5092C3F-74FD-4195-938E-B827B2A7D3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r="1" b="1"/>
          <a:stretch/>
        </p:blipFill>
        <p:spPr>
          <a:xfrm>
            <a:off x="477012" y="411295"/>
            <a:ext cx="6257163" cy="6035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8744" y="3429000"/>
            <a:ext cx="4040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Kroz aktivnost oblikovanja glagoljskih slova obilježili su Dana hrvatske glagoljice i glagoljaštva koji se održao 22. veljače.</a:t>
            </a:r>
          </a:p>
        </p:txBody>
      </p:sp>
    </p:spTree>
    <p:extLst>
      <p:ext uri="{BB962C8B-B14F-4D97-AF65-F5344CB8AC3E}">
        <p14:creationId xmlns:p14="http://schemas.microsoft.com/office/powerpoint/2010/main" val="3364509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9A25F0A-CF26-4CE9-93F3-46EA28AE7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91" y="474065"/>
            <a:ext cx="11243945" cy="4124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7874" y="5072191"/>
            <a:ext cx="985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Izrada slova glagoljice u glinamolu bila je vrlo uspješna i zabavna. </a:t>
            </a:r>
          </a:p>
        </p:txBody>
      </p:sp>
    </p:spTree>
    <p:extLst>
      <p:ext uri="{BB962C8B-B14F-4D97-AF65-F5344CB8AC3E}">
        <p14:creationId xmlns:p14="http://schemas.microsoft.com/office/powerpoint/2010/main" val="3389447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01795685-3D2C-47A6-A9A8-3BAE022C3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4752"/>
          <a:stretch/>
        </p:blipFill>
        <p:spPr>
          <a:xfrm>
            <a:off x="643426" y="10"/>
            <a:ext cx="10905149" cy="6857990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74E5C9C3-37C9-425E-A935-0CE649921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526C943-4313-4653-93E0-80AA1FD6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15BDA691-46A7-4C7D-9398-AEAD6CEA7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CD5DAA0A-0AC7-40DE-96E8-1DE5C6B0F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5617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904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667001" y="-2667003"/>
            <a:ext cx="6858001" cy="12192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39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" b="1"/>
          <a:stretch/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4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ka na kojoj se prikazuje tekst&#10;&#10;Opis je automatski generi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r="-1" b="405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09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7814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168" y="1319406"/>
            <a:ext cx="4905126" cy="3805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Ime </a:t>
            </a:r>
            <a:r>
              <a:rPr lang="en-US" sz="2800" dirty="0" err="1"/>
              <a:t>pisma</a:t>
            </a:r>
            <a:r>
              <a:rPr lang="en-US" sz="2800" dirty="0"/>
              <a:t> </a:t>
            </a:r>
            <a:r>
              <a:rPr lang="en-US" sz="2800" i="1" dirty="0" err="1"/>
              <a:t>glagoljica</a:t>
            </a:r>
            <a:r>
              <a:rPr lang="en-US" sz="2800" dirty="0"/>
              <a:t> </a:t>
            </a:r>
            <a:r>
              <a:rPr lang="en-US" sz="2800" dirty="0" err="1"/>
              <a:t>dolazi</a:t>
            </a:r>
            <a:r>
              <a:rPr lang="en-US" sz="2800" dirty="0"/>
              <a:t> od </a:t>
            </a:r>
            <a:r>
              <a:rPr lang="en-US" sz="2800" dirty="0" err="1"/>
              <a:t>staroslavenske</a:t>
            </a:r>
            <a:r>
              <a:rPr lang="en-US" sz="2800" dirty="0"/>
              <a:t> </a:t>
            </a:r>
            <a:r>
              <a:rPr lang="en-US" sz="2800" dirty="0" err="1"/>
              <a:t>riječi</a:t>
            </a:r>
            <a:r>
              <a:rPr lang="en-US" sz="2800" dirty="0"/>
              <a:t> </a:t>
            </a:r>
            <a:r>
              <a:rPr lang="en-US" sz="2800" b="1" i="1" dirty="0" err="1"/>
              <a:t>glagolati</a:t>
            </a:r>
            <a:r>
              <a:rPr lang="en-US" sz="2800" dirty="0"/>
              <a:t>, </a:t>
            </a:r>
            <a:r>
              <a:rPr lang="en-US" sz="2800" dirty="0" err="1"/>
              <a:t>što</a:t>
            </a:r>
            <a:r>
              <a:rPr lang="en-US" sz="2800" dirty="0"/>
              <a:t> </a:t>
            </a:r>
            <a:r>
              <a:rPr lang="en-US" sz="2800" dirty="0" err="1"/>
              <a:t>znači</a:t>
            </a:r>
            <a:r>
              <a:rPr lang="en-US" sz="2800" dirty="0"/>
              <a:t> „</a:t>
            </a:r>
            <a:r>
              <a:rPr lang="en-US" sz="2800" dirty="0" err="1"/>
              <a:t>govoriti</a:t>
            </a:r>
            <a:r>
              <a:rPr lang="en-US" sz="2800" dirty="0"/>
              <a:t>”.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Glagoljanje</a:t>
            </a:r>
            <a:r>
              <a:rPr lang="en-US" sz="2800" dirty="0"/>
              <a:t> je </a:t>
            </a:r>
            <a:r>
              <a:rPr lang="en-US" sz="2800" dirty="0" err="1"/>
              <a:t>uporaba</a:t>
            </a:r>
            <a:r>
              <a:rPr lang="en-US" sz="2800" dirty="0"/>
              <a:t> </a:t>
            </a:r>
            <a:r>
              <a:rPr lang="en-US" sz="2800" dirty="0" err="1"/>
              <a:t>glagoljice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hrvatskog</a:t>
            </a:r>
            <a:r>
              <a:rPr lang="en-US" sz="2800" dirty="0"/>
              <a:t>, </a:t>
            </a:r>
            <a:r>
              <a:rPr lang="en-US" sz="2800" dirty="0" err="1"/>
              <a:t>odnosno</a:t>
            </a:r>
            <a:r>
              <a:rPr lang="en-US" sz="2800" dirty="0"/>
              <a:t> </a:t>
            </a:r>
            <a:r>
              <a:rPr lang="en-US" sz="2800" dirty="0" err="1"/>
              <a:t>Ilirskog</a:t>
            </a:r>
            <a:r>
              <a:rPr lang="en-US" sz="2800" dirty="0"/>
              <a:t> </a:t>
            </a:r>
            <a:r>
              <a:rPr lang="en-US" sz="2800" dirty="0" err="1"/>
              <a:t>jezika</a:t>
            </a:r>
            <a:r>
              <a:rPr lang="en-US" sz="28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" b="28503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0032" r="-1" b="19853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6139" r="-1" b="5683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847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7875" y="1531349"/>
            <a:ext cx="892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Umjesto zaključka, provjerite svoje znanje o glagoljici Kahoot kvizom učenika 6D razreda.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28975" y="34677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solidFill>
                  <a:srgbClr val="0D113F"/>
                </a:solidFill>
                <a:latin typeface="Helvetica Neue"/>
                <a:hlinkClick r:id="rId2"/>
              </a:rPr>
              <a:t>https://create.kahoot.it/share/glagoljica/dd99a35a-54ab-491a-8938-ca2936f59dea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956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hr-HR" sz="2400" dirty="0"/>
              <a:t>Latinica je bila neprikladna za hrvatski jezik, jer e imala slova za glasove č, ć, </a:t>
            </a:r>
            <a:r>
              <a:rPr lang="hr-HR" sz="2400" dirty="0" err="1"/>
              <a:t>đ,š</a:t>
            </a:r>
            <a:r>
              <a:rPr lang="hr-HR" sz="2400" dirty="0"/>
              <a:t> i ž.</a:t>
            </a:r>
          </a:p>
          <a:p>
            <a:endParaRPr lang="hr-HR" sz="2400" dirty="0"/>
          </a:p>
          <a:p>
            <a:r>
              <a:rPr lang="hr-HR" sz="2400" dirty="0"/>
              <a:t>Glagoljica ima dva oblika, obla i uglata, tako je i razvijala se, od oble ka uglatoj koju još nazivamo i hrvatskom glagoljicom.</a:t>
            </a:r>
          </a:p>
          <a:p>
            <a:endParaRPr lang="hr-HR" sz="2400" dirty="0"/>
          </a:p>
          <a:p>
            <a:r>
              <a:rPr lang="hr-HR" sz="2400" dirty="0"/>
              <a:t>Glagoljica se naziva i </a:t>
            </a:r>
            <a:r>
              <a:rPr lang="hr-HR" sz="2400" b="1" i="1" dirty="0"/>
              <a:t>azbukom</a:t>
            </a:r>
            <a:r>
              <a:rPr lang="hr-HR" sz="2400" dirty="0"/>
              <a:t>, po početna dva grafema, </a:t>
            </a:r>
            <a:r>
              <a:rPr lang="hr-HR" sz="2400" i="1" dirty="0" err="1"/>
              <a:t>az</a:t>
            </a:r>
            <a:r>
              <a:rPr lang="hr-HR" sz="2400" i="1" dirty="0"/>
              <a:t> </a:t>
            </a:r>
            <a:r>
              <a:rPr lang="hr-HR" sz="2400" dirty="0"/>
              <a:t>i</a:t>
            </a:r>
            <a:r>
              <a:rPr lang="hr-HR" sz="2400" i="1" dirty="0"/>
              <a:t> </a:t>
            </a:r>
            <a:r>
              <a:rPr lang="hr-HR" sz="2400" i="1" dirty="0" err="1"/>
              <a:t>buki</a:t>
            </a:r>
            <a:r>
              <a:rPr lang="hr-H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9396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668" y="1417320"/>
            <a:ext cx="4683465" cy="35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Za </a:t>
            </a:r>
            <a:r>
              <a:rPr lang="en-US" sz="2800" dirty="0" err="1"/>
              <a:t>uspješno</a:t>
            </a:r>
            <a:r>
              <a:rPr lang="en-US" sz="2800" dirty="0"/>
              <a:t> </a:t>
            </a:r>
            <a:r>
              <a:rPr lang="en-US" sz="2800" dirty="0" err="1"/>
              <a:t>širenje</a:t>
            </a:r>
            <a:r>
              <a:rPr lang="en-US" sz="2800" dirty="0"/>
              <a:t> </a:t>
            </a:r>
            <a:r>
              <a:rPr lang="en-US" sz="2800" dirty="0" err="1"/>
              <a:t>kršćanstva</a:t>
            </a:r>
            <a:r>
              <a:rPr lang="en-US" sz="2800" dirty="0"/>
              <a:t> </a:t>
            </a:r>
            <a:r>
              <a:rPr lang="en-US" sz="2800" dirty="0" err="1"/>
              <a:t>bilo</a:t>
            </a:r>
            <a:r>
              <a:rPr lang="en-US" sz="2800" dirty="0"/>
              <a:t> je </a:t>
            </a:r>
            <a:r>
              <a:rPr lang="en-US" sz="2800" dirty="0" err="1"/>
              <a:t>potrebno</a:t>
            </a:r>
            <a:r>
              <a:rPr lang="en-US" sz="2800" dirty="0"/>
              <a:t> </a:t>
            </a:r>
            <a:r>
              <a:rPr lang="en-US" sz="2800" dirty="0" err="1"/>
              <a:t>bogoslužne</a:t>
            </a:r>
            <a:r>
              <a:rPr lang="en-US" sz="2800" dirty="0"/>
              <a:t> </a:t>
            </a:r>
            <a:r>
              <a:rPr lang="en-US" sz="2800" dirty="0" err="1"/>
              <a:t>knjige</a:t>
            </a:r>
            <a:r>
              <a:rPr lang="en-US" sz="2800" dirty="0"/>
              <a:t> </a:t>
            </a:r>
            <a:r>
              <a:rPr lang="en-US" sz="2800" dirty="0" err="1"/>
              <a:t>prevesti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staroslavenski</a:t>
            </a:r>
            <a:r>
              <a:rPr lang="en-US" sz="2800" dirty="0"/>
              <a:t> </a:t>
            </a:r>
            <a:r>
              <a:rPr lang="en-US" sz="2800" dirty="0" err="1"/>
              <a:t>jezik</a:t>
            </a:r>
            <a:r>
              <a:rPr lang="en-US" sz="2800" dirty="0"/>
              <a:t>.</a:t>
            </a:r>
          </a:p>
        </p:txBody>
      </p:sp>
      <p:cxnSp>
        <p:nvCxnSpPr>
          <p:cNvPr id="25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3" r="-2" b="7673"/>
          <a:stretch/>
        </p:blipFill>
        <p:spPr>
          <a:xfrm>
            <a:off x="4888174" y="1170430"/>
            <a:ext cx="7057736" cy="4270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9809" y="4632248"/>
            <a:ext cx="539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3600" dirty="0"/>
              <a:t>OBLA GLAGOLJICA</a:t>
            </a:r>
          </a:p>
        </p:txBody>
      </p:sp>
    </p:spTree>
    <p:extLst>
      <p:ext uri="{BB962C8B-B14F-4D97-AF65-F5344CB8AC3E}">
        <p14:creationId xmlns:p14="http://schemas.microsoft.com/office/powerpoint/2010/main" val="3115781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" b="124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7296276" y="2904710"/>
            <a:ext cx="4884189" cy="2438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UGLATA GLAGOLJICA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144" r="1230" b="-1"/>
          <a:stretch/>
        </p:blipFill>
        <p:spPr>
          <a:xfrm>
            <a:off x="2785873" y="4406394"/>
            <a:ext cx="5239573" cy="2451606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600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4" y="792480"/>
            <a:ext cx="3553097" cy="5071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1540" y="792480"/>
            <a:ext cx="61221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FF0000"/>
                </a:solidFill>
              </a:rPr>
              <a:t>Gdje se proširilo glagoljsko pismo?</a:t>
            </a:r>
          </a:p>
          <a:p>
            <a:endParaRPr lang="hr-HR" dirty="0"/>
          </a:p>
          <a:p>
            <a:r>
              <a:rPr lang="hr-HR" sz="3200" dirty="0">
                <a:solidFill>
                  <a:schemeClr val="bg1"/>
                </a:solidFill>
              </a:rPr>
              <a:t>U Hrvatskoj se glagoljica javlja od 12. stoljeća najčešće u primorskim krajevima – Istra, Hrvatsko primorje, Dalmacija, kvarnerski i zadarski otoci te u unutrašnjosti Like i Krbave, sve do Kupe, javlja se do Međimurja i slovenskih krajeva.</a:t>
            </a:r>
          </a:p>
        </p:txBody>
      </p:sp>
    </p:spTree>
    <p:extLst>
      <p:ext uri="{BB962C8B-B14F-4D97-AF65-F5344CB8AC3E}">
        <p14:creationId xmlns:p14="http://schemas.microsoft.com/office/powerpoint/2010/main" val="69721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7787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Glagoljičko pismo i staroslavenski jezik dolaze do naših krajeva, Istre, Kvarnera i otoka, najčešće do Krka, Cresa i Lošinja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r="3" b="2421"/>
          <a:stretch/>
        </p:blipFill>
        <p:spPr>
          <a:xfrm>
            <a:off x="5453103" y="858104"/>
            <a:ext cx="6450107" cy="5139760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508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7672" r="7166" b="2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 1934. g.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čuva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 u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Hrvatskoj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akademiji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znanosti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umjetnosti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HAZU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u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Zagrebu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437" r="27308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3876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654</Words>
  <Application>Microsoft Office PowerPoint</Application>
  <PresentationFormat>Široki zaslon</PresentationFormat>
  <Paragraphs>55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Helvetica Neue</vt:lpstr>
      <vt:lpstr>Tw Cen MT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Vesna Slaviček</dc:creator>
  <cp:lastModifiedBy>Vesna Slaviček</cp:lastModifiedBy>
  <cp:revision>12</cp:revision>
  <dcterms:created xsi:type="dcterms:W3CDTF">2021-03-02T19:23:55Z</dcterms:created>
  <dcterms:modified xsi:type="dcterms:W3CDTF">2021-05-27T15:28:05Z</dcterms:modified>
</cp:coreProperties>
</file>